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handoutMasterIdLst>
    <p:handoutMasterId r:id="rId25"/>
  </p:handoutMasterIdLst>
  <p:sldIdLst>
    <p:sldId id="280" r:id="rId2"/>
    <p:sldId id="257" r:id="rId3"/>
    <p:sldId id="256" r:id="rId4"/>
    <p:sldId id="258" r:id="rId5"/>
    <p:sldId id="259" r:id="rId6"/>
    <p:sldId id="279" r:id="rId7"/>
    <p:sldId id="262" r:id="rId8"/>
    <p:sldId id="272" r:id="rId9"/>
    <p:sldId id="273" r:id="rId10"/>
    <p:sldId id="267" r:id="rId11"/>
    <p:sldId id="266" r:id="rId12"/>
    <p:sldId id="274" r:id="rId13"/>
    <p:sldId id="268" r:id="rId14"/>
    <p:sldId id="275" r:id="rId15"/>
    <p:sldId id="278" r:id="rId16"/>
    <p:sldId id="281" r:id="rId17"/>
    <p:sldId id="276" r:id="rId18"/>
    <p:sldId id="263" r:id="rId19"/>
    <p:sldId id="264" r:id="rId20"/>
    <p:sldId id="277" r:id="rId21"/>
    <p:sldId id="271" r:id="rId22"/>
    <p:sldId id="26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86719" autoAdjust="0"/>
  </p:normalViewPr>
  <p:slideViewPr>
    <p:cSldViewPr>
      <p:cViewPr varScale="1">
        <p:scale>
          <a:sx n="76" d="100"/>
          <a:sy n="76" d="100"/>
        </p:scale>
        <p:origin x="468" y="84"/>
      </p:cViewPr>
      <p:guideLst>
        <p:guide orient="horz" pos="2160"/>
        <p:guide pos="3840"/>
      </p:guideLst>
    </p:cSldViewPr>
  </p:slideViewPr>
  <p:notesTextViewPr>
    <p:cViewPr>
      <p:scale>
        <a:sx n="1" d="1"/>
        <a:sy n="1" d="1"/>
      </p:scale>
      <p:origin x="0" y="0"/>
    </p:cViewPr>
  </p:notesTextViewPr>
  <p:notesViewPr>
    <p:cSldViewPr>
      <p:cViewPr varScale="1">
        <p:scale>
          <a:sx n="67" d="100"/>
          <a:sy n="67" d="100"/>
        </p:scale>
        <p:origin x="319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Nuclear Fission</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F79D6E-44BE-47CD-BA2D-81B71801C54F}" type="datetimeFigureOut">
              <a:rPr lang="en-US" smtClean="0"/>
              <a:t>10/2/2023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E4CCD7-7913-4183-8BD9-D2D40F7F8D6F}" type="slidenum">
              <a:rPr lang="en-US" smtClean="0"/>
              <a:t>‹#›</a:t>
            </a:fld>
            <a:endParaRPr lang="en-US"/>
          </a:p>
        </p:txBody>
      </p:sp>
    </p:spTree>
    <p:extLst>
      <p:ext uri="{BB962C8B-B14F-4D97-AF65-F5344CB8AC3E}">
        <p14:creationId xmlns:p14="http://schemas.microsoft.com/office/powerpoint/2010/main" val="40704295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Nuclear Fission</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3326F6-A9AA-4226-9837-7FDFDACA8992}" type="datetimeFigureOut">
              <a:rPr lang="en-US" smtClean="0"/>
              <a:t>10/2/2023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A1506C-4B3B-41C5-99FA-C8952AC57F5A}" type="slidenum">
              <a:rPr lang="en-US" smtClean="0"/>
              <a:t>‹#›</a:t>
            </a:fld>
            <a:endParaRPr lang="en-US"/>
          </a:p>
        </p:txBody>
      </p:sp>
    </p:spTree>
    <p:extLst>
      <p:ext uri="{BB962C8B-B14F-4D97-AF65-F5344CB8AC3E}">
        <p14:creationId xmlns:p14="http://schemas.microsoft.com/office/powerpoint/2010/main" val="91435230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August 4, 1948.  Joint organization between the Department of the Navy and Department of Energy, and formerly Atomic Energy Commission.</a:t>
            </a:r>
          </a:p>
          <a:p>
            <a:r>
              <a:rPr lang="en-US" dirty="0"/>
              <a:t>Robert Downey, Jr., portrayed Lewis Strauss who was the AEC chair from 1953-1958.</a:t>
            </a:r>
          </a:p>
          <a:p>
            <a:r>
              <a:rPr lang="en-US" dirty="0"/>
              <a:t>Rickover (USNA ‘22) was the head of Naval Reactors until 1982.  It is currently ADM James Caldwell (USNA ’81).</a:t>
            </a:r>
          </a:p>
        </p:txBody>
      </p:sp>
      <p:sp>
        <p:nvSpPr>
          <p:cNvPr id="4" name="Header Placeholder 3"/>
          <p:cNvSpPr>
            <a:spLocks noGrp="1"/>
          </p:cNvSpPr>
          <p:nvPr>
            <p:ph type="hdr" sz="quarter"/>
          </p:nvPr>
        </p:nvSpPr>
        <p:spPr/>
        <p:txBody>
          <a:bodyPr/>
          <a:lstStyle/>
          <a:p>
            <a:r>
              <a:rPr lang="en-US"/>
              <a:t>Nuclear Fission</a:t>
            </a:r>
            <a:endParaRPr lang="en-US" dirty="0"/>
          </a:p>
        </p:txBody>
      </p:sp>
      <p:sp>
        <p:nvSpPr>
          <p:cNvPr id="5" name="Slide Number Placeholder 4"/>
          <p:cNvSpPr>
            <a:spLocks noGrp="1"/>
          </p:cNvSpPr>
          <p:nvPr>
            <p:ph type="sldNum" sz="quarter" idx="5"/>
          </p:nvPr>
        </p:nvSpPr>
        <p:spPr/>
        <p:txBody>
          <a:bodyPr/>
          <a:lstStyle/>
          <a:p>
            <a:fld id="{71A1506C-4B3B-41C5-99FA-C8952AC57F5A}" type="slidenum">
              <a:rPr lang="en-US" smtClean="0"/>
              <a:t>1</a:t>
            </a:fld>
            <a:endParaRPr lang="en-US"/>
          </a:p>
        </p:txBody>
      </p:sp>
    </p:spTree>
    <p:extLst>
      <p:ext uri="{BB962C8B-B14F-4D97-AF65-F5344CB8AC3E}">
        <p14:creationId xmlns:p14="http://schemas.microsoft.com/office/powerpoint/2010/main" val="3732128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fission product daughters usually have a mass ratio of 2:3.  Rarely there are more than two.</a:t>
            </a:r>
          </a:p>
        </p:txBody>
      </p:sp>
      <p:sp>
        <p:nvSpPr>
          <p:cNvPr id="4" name="Header Placeholder 3"/>
          <p:cNvSpPr>
            <a:spLocks noGrp="1"/>
          </p:cNvSpPr>
          <p:nvPr>
            <p:ph type="hdr" sz="quarter"/>
          </p:nvPr>
        </p:nvSpPr>
        <p:spPr/>
        <p:txBody>
          <a:bodyPr/>
          <a:lstStyle/>
          <a:p>
            <a:r>
              <a:rPr lang="en-US"/>
              <a:t>Nuclear Fission</a:t>
            </a:r>
            <a:endParaRPr lang="en-US" dirty="0"/>
          </a:p>
        </p:txBody>
      </p:sp>
      <p:sp>
        <p:nvSpPr>
          <p:cNvPr id="5" name="Slide Number Placeholder 4"/>
          <p:cNvSpPr>
            <a:spLocks noGrp="1"/>
          </p:cNvSpPr>
          <p:nvPr>
            <p:ph type="sldNum" sz="quarter" idx="5"/>
          </p:nvPr>
        </p:nvSpPr>
        <p:spPr/>
        <p:txBody>
          <a:bodyPr/>
          <a:lstStyle/>
          <a:p>
            <a:fld id="{71A1506C-4B3B-41C5-99FA-C8952AC57F5A}" type="slidenum">
              <a:rPr lang="en-US" smtClean="0"/>
              <a:t>13</a:t>
            </a:fld>
            <a:endParaRPr lang="en-US"/>
          </a:p>
        </p:txBody>
      </p:sp>
    </p:spTree>
    <p:extLst>
      <p:ext uri="{BB962C8B-B14F-4D97-AF65-F5344CB8AC3E}">
        <p14:creationId xmlns:p14="http://schemas.microsoft.com/office/powerpoint/2010/main" val="1431973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through the animation, explaining each step, especially the absorption of the incoming neutron to produce the highly unstable U-236.</a:t>
            </a:r>
          </a:p>
        </p:txBody>
      </p:sp>
      <p:sp>
        <p:nvSpPr>
          <p:cNvPr id="4" name="Header Placeholder 3"/>
          <p:cNvSpPr>
            <a:spLocks noGrp="1"/>
          </p:cNvSpPr>
          <p:nvPr>
            <p:ph type="hdr" sz="quarter"/>
          </p:nvPr>
        </p:nvSpPr>
        <p:spPr/>
        <p:txBody>
          <a:bodyPr/>
          <a:lstStyle/>
          <a:p>
            <a:r>
              <a:rPr lang="en-US"/>
              <a:t>Nuclear Fission</a:t>
            </a:r>
            <a:endParaRPr lang="en-US" dirty="0"/>
          </a:p>
        </p:txBody>
      </p:sp>
      <p:sp>
        <p:nvSpPr>
          <p:cNvPr id="5" name="Slide Number Placeholder 4"/>
          <p:cNvSpPr>
            <a:spLocks noGrp="1"/>
          </p:cNvSpPr>
          <p:nvPr>
            <p:ph type="sldNum" sz="quarter" idx="5"/>
          </p:nvPr>
        </p:nvSpPr>
        <p:spPr/>
        <p:txBody>
          <a:bodyPr/>
          <a:lstStyle/>
          <a:p>
            <a:fld id="{71A1506C-4B3B-41C5-99FA-C8952AC57F5A}" type="slidenum">
              <a:rPr lang="en-US" smtClean="0"/>
              <a:t>14</a:t>
            </a:fld>
            <a:endParaRPr lang="en-US"/>
          </a:p>
        </p:txBody>
      </p:sp>
    </p:spTree>
    <p:extLst>
      <p:ext uri="{BB962C8B-B14F-4D97-AF65-F5344CB8AC3E}">
        <p14:creationId xmlns:p14="http://schemas.microsoft.com/office/powerpoint/2010/main" val="3463695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is the mass defect.  The total mass of the products, the two fission product daughters and 3 liberated </a:t>
            </a:r>
            <a:r>
              <a:rPr lang="en-US" dirty="0" err="1"/>
              <a:t>neutons</a:t>
            </a:r>
            <a:r>
              <a:rPr lang="en-US" dirty="0"/>
              <a:t>, has a mass slightly less than the total mass of the reactants, the U-235 nuclide plus incident neutron.  This represents the liberated binding energy from the U-235 atom, the electrical repelling force of the 92 protons creeping closer to the total strong force of the 235 nucleons, lessening with the increasing diameter of the nucleus.  That one extra neutron pushing it over the edge.</a:t>
            </a:r>
          </a:p>
          <a:p>
            <a:endParaRPr lang="en-US" dirty="0"/>
          </a:p>
          <a:p>
            <a:r>
              <a:rPr lang="en-US" dirty="0"/>
              <a:t>1 amu = 1.6606 X 10</a:t>
            </a:r>
            <a:r>
              <a:rPr lang="en-US" baseline="30000" dirty="0"/>
              <a:t>–27</a:t>
            </a:r>
            <a:r>
              <a:rPr lang="en-US" dirty="0"/>
              <a:t> kg</a:t>
            </a:r>
          </a:p>
          <a:p>
            <a:r>
              <a:rPr lang="en-US" dirty="0"/>
              <a:t>C = 2.998 X 10</a:t>
            </a:r>
            <a:r>
              <a:rPr lang="en-US" baseline="30000" dirty="0"/>
              <a:t>8</a:t>
            </a:r>
            <a:r>
              <a:rPr lang="en-US" dirty="0"/>
              <a:t> m/s</a:t>
            </a:r>
          </a:p>
          <a:p>
            <a:r>
              <a:rPr lang="en-US" dirty="0"/>
              <a:t>1 MeV = 1.6022 X 10</a:t>
            </a:r>
            <a:r>
              <a:rPr lang="en-US" baseline="30000" dirty="0"/>
              <a:t>–13</a:t>
            </a:r>
            <a:r>
              <a:rPr lang="en-US" dirty="0"/>
              <a:t> J</a:t>
            </a:r>
          </a:p>
        </p:txBody>
      </p:sp>
      <p:sp>
        <p:nvSpPr>
          <p:cNvPr id="4" name="Header Placeholder 3"/>
          <p:cNvSpPr>
            <a:spLocks noGrp="1"/>
          </p:cNvSpPr>
          <p:nvPr>
            <p:ph type="hdr" sz="quarter"/>
          </p:nvPr>
        </p:nvSpPr>
        <p:spPr/>
        <p:txBody>
          <a:bodyPr/>
          <a:lstStyle/>
          <a:p>
            <a:r>
              <a:rPr lang="en-US"/>
              <a:t>Nuclear Fission</a:t>
            </a:r>
            <a:endParaRPr lang="en-US" dirty="0"/>
          </a:p>
        </p:txBody>
      </p:sp>
      <p:sp>
        <p:nvSpPr>
          <p:cNvPr id="5" name="Slide Number Placeholder 4"/>
          <p:cNvSpPr>
            <a:spLocks noGrp="1"/>
          </p:cNvSpPr>
          <p:nvPr>
            <p:ph type="sldNum" sz="quarter" idx="5"/>
          </p:nvPr>
        </p:nvSpPr>
        <p:spPr/>
        <p:txBody>
          <a:bodyPr/>
          <a:lstStyle/>
          <a:p>
            <a:fld id="{71A1506C-4B3B-41C5-99FA-C8952AC57F5A}" type="slidenum">
              <a:rPr lang="en-US" smtClean="0"/>
              <a:t>15</a:t>
            </a:fld>
            <a:endParaRPr lang="en-US"/>
          </a:p>
        </p:txBody>
      </p:sp>
    </p:spTree>
    <p:extLst>
      <p:ext uri="{BB962C8B-B14F-4D97-AF65-F5344CB8AC3E}">
        <p14:creationId xmlns:p14="http://schemas.microsoft.com/office/powerpoint/2010/main" val="2855982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Uranium is 2.23 times the density of brass, so imagine a mass 45% the size of this brass kilogram weight.  </a:t>
            </a:r>
          </a:p>
          <a:p>
            <a:r>
              <a:rPr lang="en-US" dirty="0"/>
              <a:t>Little Boy, dropped on Hiroshima on August 6, 1945, contained 64 kg of highly enriched uranium, but little of that underwent fission for a yield of about 16 </a:t>
            </a:r>
            <a:r>
              <a:rPr lang="en-US" dirty="0" err="1"/>
              <a:t>kT</a:t>
            </a:r>
            <a:r>
              <a:rPr lang="en-US" dirty="0"/>
              <a:t>, only one kilogram!!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put this in perspective for power generation, it would take about 710,000 gallons of gasoline, 2,500 </a:t>
            </a:r>
            <a:r>
              <a:rPr lang="en-US" dirty="0" err="1"/>
              <a:t>tonnes</a:t>
            </a:r>
            <a:r>
              <a:rPr lang="en-US" dirty="0"/>
              <a:t> of bituminous/anthracite coal, or 1.8 million cubic meters of natural gas to release this much energy.  Or:  </a:t>
            </a:r>
            <a:r>
              <a:rPr lang="en-US" dirty="0">
                <a:sym typeface="Symbol" panose="05050102010706020507" pitchFamily="18" charset="2"/>
              </a:rPr>
              <a:t>Typical natural gas home furnace is 100,000 BTU / </a:t>
            </a:r>
            <a:r>
              <a:rPr lang="en-US" dirty="0" err="1">
                <a:sym typeface="Symbol" panose="05050102010706020507" pitchFamily="18" charset="2"/>
              </a:rPr>
              <a:t>hr</a:t>
            </a:r>
            <a:r>
              <a:rPr lang="en-US" dirty="0">
                <a:sym typeface="Symbol" panose="05050102010706020507" pitchFamily="18" charset="2"/>
              </a:rPr>
              <a:t>, running for about 100 hours per month </a:t>
            </a:r>
            <a:r>
              <a:rPr lang="en-US" dirty="0">
                <a:sym typeface="Wingdings" panose="05000000000000000000" pitchFamily="2" charset="2"/>
              </a:rPr>
              <a:t> 10 MJ per month  600,000 years for 17 </a:t>
            </a:r>
            <a:r>
              <a:rPr lang="en-US" dirty="0" err="1">
                <a:sym typeface="Wingdings" panose="05000000000000000000" pitchFamily="2" charset="2"/>
              </a:rPr>
              <a:t>kT</a:t>
            </a:r>
            <a:r>
              <a:rPr lang="en-US" dirty="0">
                <a:sym typeface="Wingdings" panose="05000000000000000000" pitchFamily="2" charset="2"/>
              </a:rPr>
              <a:t>, 1 kg U-235.</a:t>
            </a:r>
            <a:endParaRPr lang="en-US" dirty="0"/>
          </a:p>
          <a:p>
            <a:endParaRPr lang="en-US" dirty="0"/>
          </a:p>
          <a:p>
            <a:r>
              <a:rPr lang="en-US" dirty="0"/>
              <a:t>1 amu = 1.6606 X 10</a:t>
            </a:r>
            <a:r>
              <a:rPr lang="en-US" baseline="30000" dirty="0"/>
              <a:t>–27</a:t>
            </a:r>
            <a:r>
              <a:rPr lang="en-US" dirty="0"/>
              <a:t> kg</a:t>
            </a:r>
          </a:p>
          <a:p>
            <a:r>
              <a:rPr lang="en-US" dirty="0"/>
              <a:t>C = 2.998 X 10</a:t>
            </a:r>
            <a:r>
              <a:rPr lang="en-US" baseline="30000" dirty="0"/>
              <a:t>8</a:t>
            </a:r>
            <a:r>
              <a:rPr lang="en-US" dirty="0"/>
              <a:t> m/s</a:t>
            </a:r>
          </a:p>
          <a:p>
            <a:r>
              <a:rPr lang="en-US" dirty="0"/>
              <a:t>1 MeV = 1.6022 X 10</a:t>
            </a:r>
            <a:r>
              <a:rPr lang="en-US" baseline="30000" dirty="0"/>
              <a:t>–13</a:t>
            </a:r>
            <a:r>
              <a:rPr lang="en-US" dirty="0"/>
              <a:t> J</a:t>
            </a:r>
          </a:p>
          <a:p>
            <a:r>
              <a:rPr lang="en-US" dirty="0"/>
              <a:t>4.184 X 10</a:t>
            </a:r>
            <a:r>
              <a:rPr lang="en-US" baseline="30000" dirty="0"/>
              <a:t>12</a:t>
            </a:r>
            <a:r>
              <a:rPr lang="en-US" dirty="0"/>
              <a:t>J = 1 </a:t>
            </a:r>
            <a:r>
              <a:rPr lang="en-US" dirty="0" err="1"/>
              <a:t>kT</a:t>
            </a:r>
            <a:r>
              <a:rPr lang="en-US" dirty="0"/>
              <a:t> TNT</a:t>
            </a:r>
          </a:p>
          <a:p>
            <a:r>
              <a:rPr lang="en-US" dirty="0"/>
              <a:t>1 gallon gasoline = 1 X 10</a:t>
            </a:r>
            <a:r>
              <a:rPr lang="en-US" baseline="30000" dirty="0"/>
              <a:t>8</a:t>
            </a:r>
            <a:r>
              <a:rPr lang="en-US" dirty="0"/>
              <a:t> J (0.01 GJ)</a:t>
            </a:r>
          </a:p>
          <a:p>
            <a:r>
              <a:rPr lang="en-US" dirty="0"/>
              <a:t>Metric </a:t>
            </a:r>
            <a:r>
              <a:rPr lang="en-US" dirty="0" err="1"/>
              <a:t>tonne</a:t>
            </a:r>
            <a:r>
              <a:rPr lang="en-US" dirty="0"/>
              <a:t> coal = 27-30 GJ (bituminous/anthracite)</a:t>
            </a:r>
          </a:p>
          <a:p>
            <a:r>
              <a:rPr lang="en-US" dirty="0"/>
              <a:t>25.5 m</a:t>
            </a:r>
            <a:r>
              <a:rPr lang="en-US" baseline="30000" dirty="0"/>
              <a:t>3</a:t>
            </a:r>
            <a:r>
              <a:rPr lang="en-US" dirty="0"/>
              <a:t> natural gas = 1 GJ     1 BTU = 1,055 J or </a:t>
            </a:r>
            <a:r>
              <a:rPr lang="en-US" dirty="0">
                <a:sym typeface="Symbol" panose="05050102010706020507" pitchFamily="18" charset="2"/>
              </a:rPr>
              <a:t> 1 GJ</a:t>
            </a:r>
          </a:p>
        </p:txBody>
      </p:sp>
      <p:sp>
        <p:nvSpPr>
          <p:cNvPr id="4" name="Header Placeholder 3"/>
          <p:cNvSpPr>
            <a:spLocks noGrp="1"/>
          </p:cNvSpPr>
          <p:nvPr>
            <p:ph type="hdr" sz="quarter"/>
          </p:nvPr>
        </p:nvSpPr>
        <p:spPr/>
        <p:txBody>
          <a:bodyPr/>
          <a:lstStyle/>
          <a:p>
            <a:r>
              <a:rPr lang="en-US"/>
              <a:t>Nuclear Fission</a:t>
            </a:r>
            <a:endParaRPr lang="en-US" dirty="0"/>
          </a:p>
        </p:txBody>
      </p:sp>
      <p:sp>
        <p:nvSpPr>
          <p:cNvPr id="5" name="Slide Number Placeholder 4"/>
          <p:cNvSpPr>
            <a:spLocks noGrp="1"/>
          </p:cNvSpPr>
          <p:nvPr>
            <p:ph type="sldNum" sz="quarter" idx="5"/>
          </p:nvPr>
        </p:nvSpPr>
        <p:spPr/>
        <p:txBody>
          <a:bodyPr/>
          <a:lstStyle/>
          <a:p>
            <a:fld id="{71A1506C-4B3B-41C5-99FA-C8952AC57F5A}" type="slidenum">
              <a:rPr lang="en-US" smtClean="0"/>
              <a:t>16</a:t>
            </a:fld>
            <a:endParaRPr lang="en-US"/>
          </a:p>
        </p:txBody>
      </p:sp>
    </p:spTree>
    <p:extLst>
      <p:ext uri="{BB962C8B-B14F-4D97-AF65-F5344CB8AC3E}">
        <p14:creationId xmlns:p14="http://schemas.microsoft.com/office/powerpoint/2010/main" val="892924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Neutrons from fissions move on the order of 10-20% of the speed of light, too fast to be captured by a U-235 nucleus.  Their energy needs to be reduced to almost not moving.  Elastic collisions.  Water is great because of the hydrogen:  a proton.  Just like balls on a pool table.</a:t>
            </a:r>
          </a:p>
          <a:p>
            <a:r>
              <a:rPr lang="en-US" dirty="0"/>
              <a:t>The first neutrons come from a “neutron source.”  Typically a heavy element such as Americium that undergoes </a:t>
            </a:r>
            <a:r>
              <a:rPr lang="en-US" dirty="0">
                <a:sym typeface="Symbol" panose="05050102010706020507" pitchFamily="18" charset="2"/>
              </a:rPr>
              <a:t> decay with those beams hitting a lighter element, such as beryllium, to liberate a neutron.  Subsequent startups use neutrons from the very few fissions that occur during shutdown.  Important to note that the control rods being fully inserted can never reduce the fissions </a:t>
            </a:r>
            <a:r>
              <a:rPr lang="en-US">
                <a:sym typeface="Symbol" panose="05050102010706020507" pitchFamily="18" charset="2"/>
              </a:rPr>
              <a:t>to zero.</a:t>
            </a:r>
            <a:endParaRPr lang="en-US" dirty="0"/>
          </a:p>
        </p:txBody>
      </p:sp>
      <p:sp>
        <p:nvSpPr>
          <p:cNvPr id="4" name="Header Placeholder 3"/>
          <p:cNvSpPr>
            <a:spLocks noGrp="1"/>
          </p:cNvSpPr>
          <p:nvPr>
            <p:ph type="hdr" sz="quarter"/>
          </p:nvPr>
        </p:nvSpPr>
        <p:spPr/>
        <p:txBody>
          <a:bodyPr/>
          <a:lstStyle/>
          <a:p>
            <a:r>
              <a:rPr lang="en-US"/>
              <a:t>Nuclear Fission</a:t>
            </a:r>
            <a:endParaRPr lang="en-US" dirty="0"/>
          </a:p>
        </p:txBody>
      </p:sp>
      <p:sp>
        <p:nvSpPr>
          <p:cNvPr id="5" name="Slide Number Placeholder 4"/>
          <p:cNvSpPr>
            <a:spLocks noGrp="1"/>
          </p:cNvSpPr>
          <p:nvPr>
            <p:ph type="sldNum" sz="quarter" idx="5"/>
          </p:nvPr>
        </p:nvSpPr>
        <p:spPr/>
        <p:txBody>
          <a:bodyPr/>
          <a:lstStyle/>
          <a:p>
            <a:fld id="{71A1506C-4B3B-41C5-99FA-C8952AC57F5A}" type="slidenum">
              <a:rPr lang="en-US" smtClean="0"/>
              <a:t>17</a:t>
            </a:fld>
            <a:endParaRPr lang="en-US"/>
          </a:p>
        </p:txBody>
      </p:sp>
    </p:spTree>
    <p:extLst>
      <p:ext uri="{BB962C8B-B14F-4D97-AF65-F5344CB8AC3E}">
        <p14:creationId xmlns:p14="http://schemas.microsoft.com/office/powerpoint/2010/main" val="3517727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Thermal fission yield curve, relative occurrence of what fission product daughters.  U-235 in red.  Again, the two fission product daughters typically have a mass ratio of 2:3.  Also important to know that highly enriched U-235 pressurized water reactors, these fission product daughters are radioactive, undergoing </a:t>
            </a:r>
            <a:r>
              <a:rPr lang="en-US" dirty="0">
                <a:latin typeface="Symbol" panose="05050102010706020507" pitchFamily="18" charset="2"/>
                <a:sym typeface="Symbol" panose="05050102010706020507" pitchFamily="18" charset="2"/>
              </a:rPr>
              <a:t></a:t>
            </a:r>
            <a:r>
              <a:rPr lang="en-US" dirty="0"/>
              <a:t> and </a:t>
            </a:r>
            <a:r>
              <a:rPr lang="en-US" dirty="0">
                <a:sym typeface="Symbol" panose="05050102010706020507" pitchFamily="18" charset="2"/>
              </a:rPr>
              <a:t></a:t>
            </a:r>
            <a:r>
              <a:rPr lang="en-US" baseline="30000" dirty="0"/>
              <a:t>–</a:t>
            </a:r>
            <a:r>
              <a:rPr lang="en-US" dirty="0"/>
              <a:t> decay, producing heat.  At 100% rated power, 7% of the power (heat) comes from “decay heat,” meaning that when you shut down the fission reactions with the control rods, the reactor will still be producing 7% power so it requires decay heat removal for a few weeks and constant monitoring thereafter.</a:t>
            </a:r>
          </a:p>
        </p:txBody>
      </p:sp>
      <p:sp>
        <p:nvSpPr>
          <p:cNvPr id="4" name="Header Placeholder 3"/>
          <p:cNvSpPr>
            <a:spLocks noGrp="1"/>
          </p:cNvSpPr>
          <p:nvPr>
            <p:ph type="hdr" sz="quarter"/>
          </p:nvPr>
        </p:nvSpPr>
        <p:spPr/>
        <p:txBody>
          <a:bodyPr/>
          <a:lstStyle/>
          <a:p>
            <a:r>
              <a:rPr lang="en-US"/>
              <a:t>Nuclear Fission</a:t>
            </a:r>
            <a:endParaRPr lang="en-US" dirty="0"/>
          </a:p>
        </p:txBody>
      </p:sp>
      <p:sp>
        <p:nvSpPr>
          <p:cNvPr id="5" name="Slide Number Placeholder 4"/>
          <p:cNvSpPr>
            <a:spLocks noGrp="1"/>
          </p:cNvSpPr>
          <p:nvPr>
            <p:ph type="sldNum" sz="quarter" idx="5"/>
          </p:nvPr>
        </p:nvSpPr>
        <p:spPr/>
        <p:txBody>
          <a:bodyPr/>
          <a:lstStyle/>
          <a:p>
            <a:fld id="{71A1506C-4B3B-41C5-99FA-C8952AC57F5A}" type="slidenum">
              <a:rPr lang="en-US" smtClean="0"/>
              <a:t>18</a:t>
            </a:fld>
            <a:endParaRPr lang="en-US"/>
          </a:p>
        </p:txBody>
      </p:sp>
    </p:spTree>
    <p:extLst>
      <p:ext uri="{BB962C8B-B14F-4D97-AF65-F5344CB8AC3E}">
        <p14:creationId xmlns:p14="http://schemas.microsoft.com/office/powerpoint/2010/main" val="131195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“Activating prior knowledge” or at a minimum, putting the students into a learning mode by stimulating thought and hopefully tapping into their curiosity.</a:t>
            </a:r>
          </a:p>
        </p:txBody>
      </p:sp>
      <p:sp>
        <p:nvSpPr>
          <p:cNvPr id="4" name="Header Placeholder 3"/>
          <p:cNvSpPr>
            <a:spLocks noGrp="1"/>
          </p:cNvSpPr>
          <p:nvPr>
            <p:ph type="hdr" sz="quarter" idx="10"/>
          </p:nvPr>
        </p:nvSpPr>
        <p:spPr/>
        <p:txBody>
          <a:bodyPr/>
          <a:lstStyle/>
          <a:p>
            <a:r>
              <a:rPr lang="en-US"/>
              <a:t>Lesson Name – Unit Name</a:t>
            </a:r>
          </a:p>
        </p:txBody>
      </p:sp>
      <p:sp>
        <p:nvSpPr>
          <p:cNvPr id="6" name="Slide Number Placeholder 5"/>
          <p:cNvSpPr>
            <a:spLocks noGrp="1"/>
          </p:cNvSpPr>
          <p:nvPr>
            <p:ph type="sldNum" sz="quarter" idx="12"/>
          </p:nvPr>
        </p:nvSpPr>
        <p:spPr/>
        <p:txBody>
          <a:bodyPr/>
          <a:lstStyle/>
          <a:p>
            <a:fld id="{71A1506C-4B3B-41C5-99FA-C8952AC57F5A}" type="slidenum">
              <a:rPr lang="en-US" smtClean="0"/>
              <a:t>2</a:t>
            </a:fld>
            <a:endParaRPr lang="en-US"/>
          </a:p>
        </p:txBody>
      </p:sp>
    </p:spTree>
    <p:extLst>
      <p:ext uri="{BB962C8B-B14F-4D97-AF65-F5344CB8AC3E}">
        <p14:creationId xmlns:p14="http://schemas.microsoft.com/office/powerpoint/2010/main" val="2150498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A1506C-4B3B-41C5-99FA-C8952AC57F5A}" type="slidenum">
              <a:rPr lang="en-US" smtClean="0"/>
              <a:t>4</a:t>
            </a:fld>
            <a:endParaRPr lang="en-US"/>
          </a:p>
        </p:txBody>
      </p:sp>
      <p:sp>
        <p:nvSpPr>
          <p:cNvPr id="6" name="Header Placeholder 5"/>
          <p:cNvSpPr>
            <a:spLocks noGrp="1"/>
          </p:cNvSpPr>
          <p:nvPr>
            <p:ph type="hdr" sz="quarter" idx="12"/>
          </p:nvPr>
        </p:nvSpPr>
        <p:spPr/>
        <p:txBody>
          <a:bodyPr/>
          <a:lstStyle/>
          <a:p>
            <a:r>
              <a:rPr lang="en-US"/>
              <a:t>Lesson Name – Unit Name</a:t>
            </a:r>
          </a:p>
        </p:txBody>
      </p:sp>
    </p:spTree>
    <p:extLst>
      <p:ext uri="{BB962C8B-B14F-4D97-AF65-F5344CB8AC3E}">
        <p14:creationId xmlns:p14="http://schemas.microsoft.com/office/powerpoint/2010/main" val="1839504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sake of brevity, I am quickly showing what I normally do for my high school students who need to become familiar with Greek letters.  For this lesson, alpha, beta and gamma apply.  Delta is introduced in one of the first lessons of the new school year.</a:t>
            </a:r>
          </a:p>
        </p:txBody>
      </p:sp>
      <p:sp>
        <p:nvSpPr>
          <p:cNvPr id="4" name="Header Placeholder 3"/>
          <p:cNvSpPr>
            <a:spLocks noGrp="1"/>
          </p:cNvSpPr>
          <p:nvPr>
            <p:ph type="hdr" sz="quarter"/>
          </p:nvPr>
        </p:nvSpPr>
        <p:spPr/>
        <p:txBody>
          <a:bodyPr/>
          <a:lstStyle/>
          <a:p>
            <a:r>
              <a:rPr lang="en-US"/>
              <a:t>Nuclear Fission</a:t>
            </a:r>
            <a:endParaRPr lang="en-US" dirty="0"/>
          </a:p>
        </p:txBody>
      </p:sp>
      <p:sp>
        <p:nvSpPr>
          <p:cNvPr id="5" name="Slide Number Placeholder 4"/>
          <p:cNvSpPr>
            <a:spLocks noGrp="1"/>
          </p:cNvSpPr>
          <p:nvPr>
            <p:ph type="sldNum" sz="quarter" idx="5"/>
          </p:nvPr>
        </p:nvSpPr>
        <p:spPr/>
        <p:txBody>
          <a:bodyPr/>
          <a:lstStyle/>
          <a:p>
            <a:fld id="{71A1506C-4B3B-41C5-99FA-C8952AC57F5A}" type="slidenum">
              <a:rPr lang="en-US" smtClean="0"/>
              <a:t>6</a:t>
            </a:fld>
            <a:endParaRPr lang="en-US"/>
          </a:p>
        </p:txBody>
      </p:sp>
    </p:spTree>
    <p:extLst>
      <p:ext uri="{BB962C8B-B14F-4D97-AF65-F5344CB8AC3E}">
        <p14:creationId xmlns:p14="http://schemas.microsoft.com/office/powerpoint/2010/main" val="700557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Considered one of the greatest minds of all time, he is best known for theory of relativity.  Born in Ulm, Kingdom of Wurttemberg, German Empire, he moved to Switzerland in 1895, forsaking his German (Kingdom of Wurttemberg) citizenship.  After graduation from college in Zurich, he obtained Swiss citizenship, started working in the Swiss Patent Office and was awarded a PhD from the University of Zurich in 1905.</a:t>
            </a:r>
          </a:p>
          <a:p>
            <a:r>
              <a:rPr lang="en-US" dirty="0"/>
              <a:t>1905 is known as his “annis </a:t>
            </a:r>
            <a:r>
              <a:rPr lang="en-US" dirty="0" err="1"/>
              <a:t>mirablis</a:t>
            </a:r>
            <a:r>
              <a:rPr lang="en-US" dirty="0"/>
              <a:t>,” or his “remarkable year,” when he published, in addition to his doctoral thesis, 4 groundbreaking papers describing special relativity, explaining the behavior of electromagnet fields that contradict what is now called “classical mechanics.”  It is the fourth paper where he concludes that if this is true, then mass and energy are equivalent:  The famous E=mc</a:t>
            </a:r>
            <a:r>
              <a:rPr lang="en-US" baseline="30000" dirty="0"/>
              <a:t>2</a:t>
            </a:r>
            <a:r>
              <a:rPr lang="en-US" dirty="0"/>
              <a:t>.</a:t>
            </a:r>
          </a:p>
          <a:p>
            <a:r>
              <a:rPr lang="en-US" dirty="0"/>
              <a:t>He eventually ended up back in Germany, this time the Kingdom of and then Free State of Prussia in 1914.</a:t>
            </a:r>
          </a:p>
          <a:p>
            <a:r>
              <a:rPr lang="en-US" dirty="0"/>
              <a:t>While visiting the U.S. in 1933, the new regime in Germany took hold.  His cottage was raided, his boat seized, and many of his published works burned.  This lead to him renouncing his German citizenship and eventually heading back to America.</a:t>
            </a:r>
          </a:p>
          <a:p>
            <a:r>
              <a:rPr lang="en-US" dirty="0"/>
              <a:t>In 1939, a group of Hungarian émigré physicists attempted to alert the U.S. government of Germany’s attempt to use the latest atomic research to build weapons.  Unsuccessful, the scientists, who included Leo Szilard and Edward Teller, convinced Einstein to sign a letter to President Roosevelt, eventually leading to the start of the Manhattan Project.  </a:t>
            </a:r>
          </a:p>
          <a:p>
            <a:r>
              <a:rPr lang="en-US" dirty="0"/>
              <a:t>Later, he said to his friend Linus Pauling that signing the letter was a mistake, but did acknowledge there was real danger in Germany succeeding in creating nuclear bombs.</a:t>
            </a:r>
          </a:p>
          <a:p>
            <a:r>
              <a:rPr lang="en-US" dirty="0"/>
              <a:t>Toward the end of his life, he contemplated the randomness of quantum mechanics, refusing to accept this, saying “God does not play dice.”  He also attempted to reconcile gravity and electromagnetism with a unified field theory, that still is vexing scientists today.</a:t>
            </a:r>
          </a:p>
        </p:txBody>
      </p:sp>
      <p:sp>
        <p:nvSpPr>
          <p:cNvPr id="4" name="Header Placeholder 3"/>
          <p:cNvSpPr>
            <a:spLocks noGrp="1"/>
          </p:cNvSpPr>
          <p:nvPr>
            <p:ph type="hdr" sz="quarter"/>
          </p:nvPr>
        </p:nvSpPr>
        <p:spPr/>
        <p:txBody>
          <a:bodyPr/>
          <a:lstStyle/>
          <a:p>
            <a:r>
              <a:rPr lang="en-US"/>
              <a:t>Nuclear Fission</a:t>
            </a:r>
            <a:endParaRPr lang="en-US" dirty="0"/>
          </a:p>
        </p:txBody>
      </p:sp>
      <p:sp>
        <p:nvSpPr>
          <p:cNvPr id="5" name="Slide Number Placeholder 4"/>
          <p:cNvSpPr>
            <a:spLocks noGrp="1"/>
          </p:cNvSpPr>
          <p:nvPr>
            <p:ph type="sldNum" sz="quarter" idx="5"/>
          </p:nvPr>
        </p:nvSpPr>
        <p:spPr/>
        <p:txBody>
          <a:bodyPr/>
          <a:lstStyle/>
          <a:p>
            <a:fld id="{71A1506C-4B3B-41C5-99FA-C8952AC57F5A}" type="slidenum">
              <a:rPr lang="en-US" smtClean="0"/>
              <a:t>7</a:t>
            </a:fld>
            <a:endParaRPr lang="en-US"/>
          </a:p>
        </p:txBody>
      </p:sp>
    </p:spTree>
    <p:extLst>
      <p:ext uri="{BB962C8B-B14F-4D97-AF65-F5344CB8AC3E}">
        <p14:creationId xmlns:p14="http://schemas.microsoft.com/office/powerpoint/2010/main" val="3072790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Awarded a PhD by the University of Marburg in 1901, Hahn studied under Sir William Ramsay at the University College London and Ernest Rutherford at McGill University in Montreal, where he discovered several new radioactive isotopes.  He returned to Germany in 1906 and started working at what eventually became the Max Planck Institute where his discoveries of radioisotopes were considered unimportant by other chemists.  So he started to work with Austrian physicist Lise Meitner and Fritz </a:t>
            </a:r>
            <a:r>
              <a:rPr lang="en-US" dirty="0" err="1"/>
              <a:t>Strassmann</a:t>
            </a:r>
            <a:r>
              <a:rPr lang="en-US" dirty="0"/>
              <a:t>, physicists more appreciative of his work.  Hahn and Meitner worked closely for 30 years and remained life-long friends.</a:t>
            </a:r>
          </a:p>
          <a:p>
            <a:r>
              <a:rPr lang="en-US" dirty="0"/>
              <a:t>During WWI, Hahn worked with German chemist Fritz Haber on their gas warfare effort.</a:t>
            </a:r>
          </a:p>
          <a:p>
            <a:r>
              <a:rPr lang="en-US" dirty="0"/>
              <a:t>After the war, the group continued their studies of isotopes, bombarding uranium and thorium with neutrons, leading to the discovery of the actinide series of elements and eventually fission.</a:t>
            </a:r>
          </a:p>
          <a:p>
            <a:r>
              <a:rPr lang="en-US" dirty="0"/>
              <a:t>For this, he was awarded the 1944 Nobel Prize in Chemistry for the discovery of the fission of heavy atomic nuclei.</a:t>
            </a:r>
          </a:p>
          <a:p>
            <a:r>
              <a:rPr lang="en-US" dirty="0"/>
              <a:t>He was against the Nazis and their persecution of Jews, which resulted in many of his colleagues being removed from their academic posts, including Meitner.  However, his work on the German atomic bomb effort resulted in him being detained by the Allies for a time after WWII.  Eventually released, he became head of the Max Planck Institute and worked tirelessly to rebuild the German scientific community.  Hahn was one of the most well respected scientists in post war Germany.</a:t>
            </a:r>
          </a:p>
        </p:txBody>
      </p:sp>
      <p:sp>
        <p:nvSpPr>
          <p:cNvPr id="4" name="Header Placeholder 3"/>
          <p:cNvSpPr>
            <a:spLocks noGrp="1"/>
          </p:cNvSpPr>
          <p:nvPr>
            <p:ph type="hdr" sz="quarter"/>
          </p:nvPr>
        </p:nvSpPr>
        <p:spPr/>
        <p:txBody>
          <a:bodyPr/>
          <a:lstStyle/>
          <a:p>
            <a:r>
              <a:rPr lang="en-US"/>
              <a:t>Nuclear Fission</a:t>
            </a:r>
            <a:endParaRPr lang="en-US" dirty="0"/>
          </a:p>
        </p:txBody>
      </p:sp>
      <p:sp>
        <p:nvSpPr>
          <p:cNvPr id="5" name="Slide Number Placeholder 4"/>
          <p:cNvSpPr>
            <a:spLocks noGrp="1"/>
          </p:cNvSpPr>
          <p:nvPr>
            <p:ph type="sldNum" sz="quarter" idx="5"/>
          </p:nvPr>
        </p:nvSpPr>
        <p:spPr/>
        <p:txBody>
          <a:bodyPr/>
          <a:lstStyle/>
          <a:p>
            <a:fld id="{71A1506C-4B3B-41C5-99FA-C8952AC57F5A}" type="slidenum">
              <a:rPr lang="en-US" smtClean="0"/>
              <a:t>8</a:t>
            </a:fld>
            <a:endParaRPr lang="en-US"/>
          </a:p>
        </p:txBody>
      </p:sp>
    </p:spTree>
    <p:extLst>
      <p:ext uri="{BB962C8B-B14F-4D97-AF65-F5344CB8AC3E}">
        <p14:creationId xmlns:p14="http://schemas.microsoft.com/office/powerpoint/2010/main" val="2497238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Born to chess master, Lise inherited her father’s free thinking ideals and curiosity.  With this, she started researching science and math as a young girl.  But at the time, women were not allowed to enter higher education until 1987.  She pursued the only thing available to women:  teaching.  But in 1899 she began taking private lessons with other young women, arming her with what she needed to pass the entrance exam to the University of Vienna in 1901.  She completed her thesis in 1905 and was awarded her PhD and began her research, being introduced to radioactivity by a fellow physicist.  A mutual acquaintance introduced her to Otto Hahn in 1907, where they began their long working relationship and lifelong friendship.</a:t>
            </a:r>
          </a:p>
          <a:p>
            <a:r>
              <a:rPr lang="en-US" dirty="0"/>
              <a:t>On the Anschluss, Meitner lost her Austrian citizenship.  Through Niels Bohr, she obtained offers from universities in Denmark and Switzerland, but the loss of her citizenship prevented her from entering those two countries.  She was then offered a position in Sweden, but it took the effort of colleagues to effectively smuggle her into the Netherlands so she could go there, meeting up with her nephew, physicist Otto Frisch.</a:t>
            </a:r>
          </a:p>
          <a:p>
            <a:r>
              <a:rPr lang="en-US" dirty="0"/>
              <a:t>Hahn and </a:t>
            </a:r>
            <a:r>
              <a:rPr lang="en-US" dirty="0" err="1"/>
              <a:t>Strassmann</a:t>
            </a:r>
            <a:r>
              <a:rPr lang="en-US" dirty="0"/>
              <a:t> continued their work with uranium, bombarding them with neutrons and studying the resulting isotopes.  Alpha decay was newly discovered, so they were not surprised to find radium (z=88 vs. uranium z=92), but something was off.  There was barium (z=56, same group as radium).  Otto Hahn didn’t understand and thought his chemistry was off.  In addition to the barium, he observed the process released a lot of energy!</a:t>
            </a:r>
          </a:p>
          <a:p>
            <a:r>
              <a:rPr lang="en-US" dirty="0"/>
              <a:t>Discussing with her nephew, Meitner had a thought about a possible new form of radioactive decay.  She calculated the masses of the new elements and discovered that they were lighter than the original uranium atoms, by a fraction of a percent of the mass of a proton.  Using Einstein’s mass-energy equivalence, she was able to show that this difference in mass, the mass defect, corresponded to the energy released.</a:t>
            </a:r>
          </a:p>
          <a:p>
            <a:r>
              <a:rPr lang="en-US" dirty="0"/>
              <a:t>The 1944 Nobel Prize in Chemistry was awarded solely to Otto Hahn for the discovery of fission.  While there has been many loud cries of foul recently, the proceedings of the committee have since been unsealed and one conclusion is that the various committees did not consider interdisciplinary work, so Meitner’s contributions, seen as physics, not chemistry, were not considered along Hahn’s work.  Also, Meitner had a poor relationship with one of the members of the physics committee at the time, and that committee had a bias toward experimental rather than theoretical physics.  Otto Frisch later worked on the Manhattan Project, calculating the exact amount of enriched uranium to create the critical mass, the mass that would sustain a chain reaction</a:t>
            </a:r>
          </a:p>
        </p:txBody>
      </p:sp>
      <p:sp>
        <p:nvSpPr>
          <p:cNvPr id="4" name="Header Placeholder 3"/>
          <p:cNvSpPr>
            <a:spLocks noGrp="1"/>
          </p:cNvSpPr>
          <p:nvPr>
            <p:ph type="hdr" sz="quarter"/>
          </p:nvPr>
        </p:nvSpPr>
        <p:spPr/>
        <p:txBody>
          <a:bodyPr/>
          <a:lstStyle/>
          <a:p>
            <a:r>
              <a:rPr lang="en-US"/>
              <a:t>Nuclear Fission</a:t>
            </a:r>
            <a:endParaRPr lang="en-US" dirty="0"/>
          </a:p>
        </p:txBody>
      </p:sp>
      <p:sp>
        <p:nvSpPr>
          <p:cNvPr id="5" name="Slide Number Placeholder 4"/>
          <p:cNvSpPr>
            <a:spLocks noGrp="1"/>
          </p:cNvSpPr>
          <p:nvPr>
            <p:ph type="sldNum" sz="quarter" idx="5"/>
          </p:nvPr>
        </p:nvSpPr>
        <p:spPr/>
        <p:txBody>
          <a:bodyPr/>
          <a:lstStyle/>
          <a:p>
            <a:fld id="{71A1506C-4B3B-41C5-99FA-C8952AC57F5A}" type="slidenum">
              <a:rPr lang="en-US" smtClean="0"/>
              <a:t>9</a:t>
            </a:fld>
            <a:endParaRPr lang="en-US"/>
          </a:p>
        </p:txBody>
      </p:sp>
    </p:spTree>
    <p:extLst>
      <p:ext uri="{BB962C8B-B14F-4D97-AF65-F5344CB8AC3E}">
        <p14:creationId xmlns:p14="http://schemas.microsoft.com/office/powerpoint/2010/main" val="1810891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energy released is due to the release of binding energy of the nucleus of the target atom.  The total mass of the resulting two (rarely  and 4)  “fission product daughters” and released neutrons is less than the original atom and impinging neutron.</a:t>
            </a:r>
          </a:p>
          <a:p>
            <a:r>
              <a:rPr lang="en-US" dirty="0"/>
              <a:t>The energy is in the form of visible light, gamma radiation, and the kinetic energy of the fission product daughters and neutrons rapidly heating up the surrounding environment.</a:t>
            </a:r>
          </a:p>
          <a:p>
            <a:r>
              <a:rPr lang="en-US" dirty="0"/>
              <a:t>The neutrons are flying away at speeds on the order of 10 to 20% of the speed of light, “fast neutrons,” while the fission products are flying away on the order of 4% of the speed of light.</a:t>
            </a:r>
          </a:p>
          <a:p>
            <a:r>
              <a:rPr lang="en-US" dirty="0"/>
              <a:t>In this picture, the reactor, submerged in water, is creating the blue glow of Cherenkov radiation.  This is caused by charged particles, in this case electrons, moving though a dielectric medium, the water, at a speed greater than “phase speed,” the speed at which a wave propagates through a medium.  In water, the speed of light is much less than a vacuum, about 0.75c.  This is analogous to a sonic boom produced by an object traveling through the air at a speed greater than the speed of sound.</a:t>
            </a:r>
          </a:p>
        </p:txBody>
      </p:sp>
      <p:sp>
        <p:nvSpPr>
          <p:cNvPr id="4" name="Header Placeholder 3"/>
          <p:cNvSpPr>
            <a:spLocks noGrp="1"/>
          </p:cNvSpPr>
          <p:nvPr>
            <p:ph type="hdr" sz="quarter"/>
          </p:nvPr>
        </p:nvSpPr>
        <p:spPr/>
        <p:txBody>
          <a:bodyPr/>
          <a:lstStyle/>
          <a:p>
            <a:r>
              <a:rPr lang="en-US"/>
              <a:t>Nuclear Fission</a:t>
            </a:r>
            <a:endParaRPr lang="en-US" dirty="0"/>
          </a:p>
        </p:txBody>
      </p:sp>
      <p:sp>
        <p:nvSpPr>
          <p:cNvPr id="5" name="Slide Number Placeholder 4"/>
          <p:cNvSpPr>
            <a:spLocks noGrp="1"/>
          </p:cNvSpPr>
          <p:nvPr>
            <p:ph type="sldNum" sz="quarter" idx="5"/>
          </p:nvPr>
        </p:nvSpPr>
        <p:spPr/>
        <p:txBody>
          <a:bodyPr/>
          <a:lstStyle/>
          <a:p>
            <a:fld id="{71A1506C-4B3B-41C5-99FA-C8952AC57F5A}" type="slidenum">
              <a:rPr lang="en-US" smtClean="0"/>
              <a:t>10</a:t>
            </a:fld>
            <a:endParaRPr lang="en-US"/>
          </a:p>
        </p:txBody>
      </p:sp>
    </p:spTree>
    <p:extLst>
      <p:ext uri="{BB962C8B-B14F-4D97-AF65-F5344CB8AC3E}">
        <p14:creationId xmlns:p14="http://schemas.microsoft.com/office/powerpoint/2010/main" val="4247546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term, when it comes to nuclear reactions, is misunderstood by most.  People confuse it with the connotation of “critical” being some kind of alarming situation.</a:t>
            </a:r>
          </a:p>
          <a:p>
            <a:r>
              <a:rPr lang="en-US" dirty="0"/>
              <a:t>In the movie, </a:t>
            </a:r>
            <a:r>
              <a:rPr lang="en-US" i="1" dirty="0"/>
              <a:t>The Hunt for Red October</a:t>
            </a:r>
            <a:r>
              <a:rPr lang="en-US" dirty="0"/>
              <a:t>, the sub’s medical officer, Dr. Yevgeni Petrov played by Tim Curry, with panic in his voice, makes a comment that the reactor is critical.  This fuels the misconception.</a:t>
            </a:r>
          </a:p>
          <a:p>
            <a:r>
              <a:rPr lang="en-US" dirty="0"/>
              <a:t>Criticality is a state where a mass of fissile material is able to sustain a chain reaction with no increase or decrease in power.  This is driven by “neutron population.”  When the mass is in a critical state, the production of neutrons from the fissions sufficiently make up for losses:  Leakage and absorptions not resulting in fissions.  One fission yields one neutron that results in one new fission.</a:t>
            </a:r>
          </a:p>
          <a:p>
            <a:r>
              <a:rPr lang="en-US" dirty="0"/>
              <a:t>Subcritical and supercritical:  Where the production of neutrons has too many losses and cannot sustain the reaction.  In reactors, this is accomplished with control rods that absorb neutrons before they can induce fission, and where the neutrons from one fission result in more than one subsequent fission, respectively.  When subcritical, the reaction will die out, when supercritical, the reaction will increase in power.</a:t>
            </a:r>
          </a:p>
          <a:p>
            <a:r>
              <a:rPr lang="en-US" dirty="0"/>
              <a:t>Talk about enrichment, U-238 vs U-235.  Temperature affects neutron fission “cross section,” the probability of fission given an absorption.  Surroundings such as reflectors, moderators, tampers, control rods.  Tampers are large masses of material that, through its inertia, delay the thermal expansion of the fission mass, keeping it supercritical longer.  Many times the tamper and reflector are the same</a:t>
            </a:r>
          </a:p>
        </p:txBody>
      </p:sp>
      <p:sp>
        <p:nvSpPr>
          <p:cNvPr id="4" name="Header Placeholder 3"/>
          <p:cNvSpPr>
            <a:spLocks noGrp="1"/>
          </p:cNvSpPr>
          <p:nvPr>
            <p:ph type="hdr" sz="quarter"/>
          </p:nvPr>
        </p:nvSpPr>
        <p:spPr/>
        <p:txBody>
          <a:bodyPr/>
          <a:lstStyle/>
          <a:p>
            <a:r>
              <a:rPr lang="en-US"/>
              <a:t>Nuclear Fission</a:t>
            </a:r>
            <a:endParaRPr lang="en-US" dirty="0"/>
          </a:p>
        </p:txBody>
      </p:sp>
      <p:sp>
        <p:nvSpPr>
          <p:cNvPr id="5" name="Slide Number Placeholder 4"/>
          <p:cNvSpPr>
            <a:spLocks noGrp="1"/>
          </p:cNvSpPr>
          <p:nvPr>
            <p:ph type="sldNum" sz="quarter" idx="5"/>
          </p:nvPr>
        </p:nvSpPr>
        <p:spPr/>
        <p:txBody>
          <a:bodyPr/>
          <a:lstStyle/>
          <a:p>
            <a:fld id="{71A1506C-4B3B-41C5-99FA-C8952AC57F5A}" type="slidenum">
              <a:rPr lang="en-US" smtClean="0"/>
              <a:t>12</a:t>
            </a:fld>
            <a:endParaRPr lang="en-US"/>
          </a:p>
        </p:txBody>
      </p:sp>
    </p:spTree>
    <p:extLst>
      <p:ext uri="{BB962C8B-B14F-4D97-AF65-F5344CB8AC3E}">
        <p14:creationId xmlns:p14="http://schemas.microsoft.com/office/powerpoint/2010/main" val="3812059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3"/>
          <p:cNvSpPr>
            <a:spLocks noGrp="1"/>
          </p:cNvSpPr>
          <p:nvPr>
            <p:ph type="dt" sz="half" idx="10"/>
          </p:nvPr>
        </p:nvSpPr>
        <p:spPr>
          <a:xfrm>
            <a:off x="609600" y="6356351"/>
            <a:ext cx="1625600" cy="365125"/>
          </a:xfrm>
        </p:spPr>
        <p:txBody>
          <a:bodyPr/>
          <a:lstStyle>
            <a:lvl1pPr>
              <a:defRPr>
                <a:latin typeface="Arial" panose="020B0604020202020204" pitchFamily="34" charset="0"/>
                <a:cs typeface="Arial" panose="020B0604020202020204" pitchFamily="34" charset="0"/>
              </a:defRPr>
            </a:lvl1pPr>
          </a:lstStyle>
          <a:p>
            <a:fld id="{71A1DE4A-CCC7-46CA-9AC8-637BEA27E192}" type="datetime1">
              <a:rPr lang="en-US" smtClean="0"/>
              <a:t>10/2/2023</a:t>
            </a:fld>
            <a:endParaRPr lang="en-US"/>
          </a:p>
        </p:txBody>
      </p:sp>
      <p:sp>
        <p:nvSpPr>
          <p:cNvPr id="8" name="Footer Placeholder 4"/>
          <p:cNvSpPr>
            <a:spLocks noGrp="1"/>
          </p:cNvSpPr>
          <p:nvPr>
            <p:ph type="ftr" sz="quarter" idx="11"/>
          </p:nvPr>
        </p:nvSpPr>
        <p:spPr>
          <a:xfrm>
            <a:off x="2338192" y="6356351"/>
            <a:ext cx="7518400" cy="365125"/>
          </a:xfrm>
        </p:spPr>
        <p:txBody>
          <a:bodyPr/>
          <a:lstStyle>
            <a:lvl1pPr>
              <a:defRPr>
                <a:latin typeface="Arial" panose="020B0604020202020204" pitchFamily="34" charset="0"/>
                <a:cs typeface="Arial" panose="020B0604020202020204" pitchFamily="34" charset="0"/>
              </a:defRPr>
            </a:lvl1pPr>
          </a:lstStyle>
          <a:p>
            <a:r>
              <a:rPr lang="en-US" dirty="0"/>
              <a:t>Nuclear Fission</a:t>
            </a:r>
          </a:p>
        </p:txBody>
      </p:sp>
      <p:sp>
        <p:nvSpPr>
          <p:cNvPr id="9" name="Slide Number Placeholder 5"/>
          <p:cNvSpPr>
            <a:spLocks noGrp="1"/>
          </p:cNvSpPr>
          <p:nvPr>
            <p:ph type="sldNum" sz="quarter" idx="12"/>
          </p:nvPr>
        </p:nvSpPr>
        <p:spPr>
          <a:xfrm>
            <a:off x="9956800" y="6356351"/>
            <a:ext cx="1625600" cy="365125"/>
          </a:xfrm>
        </p:spPr>
        <p:txBody>
          <a:bodyPr/>
          <a:lstStyle>
            <a:lvl1pPr>
              <a:defRPr>
                <a:latin typeface="Arial" panose="020B0604020202020204" pitchFamily="34" charset="0"/>
                <a:cs typeface="Arial" panose="020B0604020202020204" pitchFamily="34" charset="0"/>
              </a:defRPr>
            </a:lvl1pPr>
          </a:lstStyle>
          <a:p>
            <a:fld id="{1E02110C-3259-4DA0-B096-CC695DE8AFFF}" type="slidenum">
              <a:rPr lang="en-US" smtClean="0"/>
              <a:pPr/>
              <a:t>‹#›</a:t>
            </a:fld>
            <a:endParaRPr lang="en-US"/>
          </a:p>
        </p:txBody>
      </p:sp>
    </p:spTree>
    <p:extLst>
      <p:ext uri="{BB962C8B-B14F-4D97-AF65-F5344CB8AC3E}">
        <p14:creationId xmlns:p14="http://schemas.microsoft.com/office/powerpoint/2010/main" val="3714645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09600" y="6356351"/>
            <a:ext cx="1625600" cy="365125"/>
          </a:xfrm>
        </p:spPr>
        <p:txBody>
          <a:bodyPr/>
          <a:lstStyle>
            <a:lvl1pPr>
              <a:defRPr>
                <a:latin typeface="Arial" panose="020B0604020202020204" pitchFamily="34" charset="0"/>
                <a:cs typeface="Arial" panose="020B0604020202020204" pitchFamily="34" charset="0"/>
              </a:defRPr>
            </a:lvl1pPr>
          </a:lstStyle>
          <a:p>
            <a:fld id="{CB00C4E5-B283-4AC9-8BD2-7EDFFBA26610}" type="datetime1">
              <a:rPr lang="en-US" smtClean="0"/>
              <a:t>10/2/2023</a:t>
            </a:fld>
            <a:endParaRPr lang="en-US"/>
          </a:p>
        </p:txBody>
      </p:sp>
      <p:sp>
        <p:nvSpPr>
          <p:cNvPr id="8" name="Footer Placeholder 4"/>
          <p:cNvSpPr>
            <a:spLocks noGrp="1"/>
          </p:cNvSpPr>
          <p:nvPr>
            <p:ph type="ftr" sz="quarter" idx="11"/>
          </p:nvPr>
        </p:nvSpPr>
        <p:spPr>
          <a:xfrm>
            <a:off x="2338192" y="6356351"/>
            <a:ext cx="7518400" cy="365125"/>
          </a:xfrm>
        </p:spPr>
        <p:txBody>
          <a:bodyPr/>
          <a:lstStyle>
            <a:lvl1pPr>
              <a:defRPr>
                <a:latin typeface="Arial" panose="020B0604020202020204" pitchFamily="34" charset="0"/>
                <a:cs typeface="Arial" panose="020B0604020202020204" pitchFamily="34" charset="0"/>
              </a:defRPr>
            </a:lvl1pPr>
          </a:lstStyle>
          <a:p>
            <a:r>
              <a:rPr lang="en-US" dirty="0"/>
              <a:t>Nuclear Fission</a:t>
            </a:r>
          </a:p>
        </p:txBody>
      </p:sp>
      <p:sp>
        <p:nvSpPr>
          <p:cNvPr id="9" name="Slide Number Placeholder 5"/>
          <p:cNvSpPr>
            <a:spLocks noGrp="1"/>
          </p:cNvSpPr>
          <p:nvPr>
            <p:ph type="sldNum" sz="quarter" idx="12"/>
          </p:nvPr>
        </p:nvSpPr>
        <p:spPr>
          <a:xfrm>
            <a:off x="9956800" y="6356351"/>
            <a:ext cx="1625600" cy="365125"/>
          </a:xfrm>
        </p:spPr>
        <p:txBody>
          <a:bodyPr/>
          <a:lstStyle>
            <a:lvl1pPr>
              <a:defRPr>
                <a:latin typeface="Arial" panose="020B0604020202020204" pitchFamily="34" charset="0"/>
                <a:cs typeface="Arial" panose="020B0604020202020204" pitchFamily="34" charset="0"/>
              </a:defRPr>
            </a:lvl1pPr>
          </a:lstStyle>
          <a:p>
            <a:fld id="{1E02110C-3259-4DA0-B096-CC695DE8AFFF}" type="slidenum">
              <a:rPr lang="en-US" smtClean="0"/>
              <a:pPr/>
              <a:t>‹#›</a:t>
            </a:fld>
            <a:endParaRPr lang="en-US"/>
          </a:p>
        </p:txBody>
      </p:sp>
    </p:spTree>
    <p:extLst>
      <p:ext uri="{BB962C8B-B14F-4D97-AF65-F5344CB8AC3E}">
        <p14:creationId xmlns:p14="http://schemas.microsoft.com/office/powerpoint/2010/main" val="349858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09600" y="6356351"/>
            <a:ext cx="1625600" cy="365125"/>
          </a:xfrm>
        </p:spPr>
        <p:txBody>
          <a:bodyPr/>
          <a:lstStyle>
            <a:lvl1pPr>
              <a:defRPr>
                <a:latin typeface="Arial" panose="020B0604020202020204" pitchFamily="34" charset="0"/>
                <a:cs typeface="Arial" panose="020B0604020202020204" pitchFamily="34" charset="0"/>
              </a:defRPr>
            </a:lvl1pPr>
          </a:lstStyle>
          <a:p>
            <a:fld id="{89C4F056-46E2-4CF5-9015-2A330432ECFB}" type="datetime1">
              <a:rPr lang="en-US" smtClean="0"/>
              <a:t>10/2/2023</a:t>
            </a:fld>
            <a:endParaRPr lang="en-US"/>
          </a:p>
        </p:txBody>
      </p:sp>
      <p:sp>
        <p:nvSpPr>
          <p:cNvPr id="8" name="Footer Placeholder 4"/>
          <p:cNvSpPr>
            <a:spLocks noGrp="1"/>
          </p:cNvSpPr>
          <p:nvPr>
            <p:ph type="ftr" sz="quarter" idx="11"/>
          </p:nvPr>
        </p:nvSpPr>
        <p:spPr>
          <a:xfrm>
            <a:off x="2338192" y="6356351"/>
            <a:ext cx="7518400" cy="365125"/>
          </a:xfrm>
        </p:spPr>
        <p:txBody>
          <a:bodyPr/>
          <a:lstStyle>
            <a:lvl1pPr>
              <a:defRPr>
                <a:latin typeface="Arial" panose="020B0604020202020204" pitchFamily="34" charset="0"/>
                <a:cs typeface="Arial" panose="020B0604020202020204" pitchFamily="34" charset="0"/>
              </a:defRPr>
            </a:lvl1pPr>
          </a:lstStyle>
          <a:p>
            <a:r>
              <a:rPr lang="en-US" dirty="0"/>
              <a:t>Nuclear Fission</a:t>
            </a:r>
          </a:p>
        </p:txBody>
      </p:sp>
      <p:sp>
        <p:nvSpPr>
          <p:cNvPr id="9" name="Slide Number Placeholder 5"/>
          <p:cNvSpPr>
            <a:spLocks noGrp="1"/>
          </p:cNvSpPr>
          <p:nvPr>
            <p:ph type="sldNum" sz="quarter" idx="12"/>
          </p:nvPr>
        </p:nvSpPr>
        <p:spPr>
          <a:xfrm>
            <a:off x="9956800" y="6356351"/>
            <a:ext cx="1625600" cy="365125"/>
          </a:xfrm>
        </p:spPr>
        <p:txBody>
          <a:bodyPr/>
          <a:lstStyle>
            <a:lvl1pPr>
              <a:defRPr>
                <a:latin typeface="Arial" panose="020B0604020202020204" pitchFamily="34" charset="0"/>
                <a:cs typeface="Arial" panose="020B0604020202020204" pitchFamily="34" charset="0"/>
              </a:defRPr>
            </a:lvl1pPr>
          </a:lstStyle>
          <a:p>
            <a:fld id="{1E02110C-3259-4DA0-B096-CC695DE8AFFF}" type="slidenum">
              <a:rPr lang="en-US" smtClean="0"/>
              <a:pPr/>
              <a:t>‹#›</a:t>
            </a:fld>
            <a:endParaRPr lang="en-US"/>
          </a:p>
        </p:txBody>
      </p:sp>
    </p:spTree>
    <p:extLst>
      <p:ext uri="{BB962C8B-B14F-4D97-AF65-F5344CB8AC3E}">
        <p14:creationId xmlns:p14="http://schemas.microsoft.com/office/powerpoint/2010/main" val="624481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914400"/>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987552"/>
            <a:ext cx="10972800" cy="513892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09600" y="6356351"/>
            <a:ext cx="1625600" cy="365125"/>
          </a:xfrm>
        </p:spPr>
        <p:txBody>
          <a:bodyPr/>
          <a:lstStyle>
            <a:lvl1pPr>
              <a:defRPr>
                <a:latin typeface="Arial" panose="020B0604020202020204" pitchFamily="34" charset="0"/>
                <a:cs typeface="Arial" panose="020B0604020202020204" pitchFamily="34" charset="0"/>
              </a:defRPr>
            </a:lvl1pPr>
          </a:lstStyle>
          <a:p>
            <a:fld id="{A9FCA2D8-1BC5-4BD4-BDD8-0E59D06D3BC1}" type="datetime1">
              <a:rPr lang="en-US" smtClean="0"/>
              <a:t>10/2/2023</a:t>
            </a:fld>
            <a:endParaRPr lang="en-US" dirty="0"/>
          </a:p>
        </p:txBody>
      </p:sp>
      <p:sp>
        <p:nvSpPr>
          <p:cNvPr id="5" name="Footer Placeholder 4"/>
          <p:cNvSpPr>
            <a:spLocks noGrp="1"/>
          </p:cNvSpPr>
          <p:nvPr>
            <p:ph type="ftr" sz="quarter" idx="11"/>
          </p:nvPr>
        </p:nvSpPr>
        <p:spPr>
          <a:xfrm>
            <a:off x="2338192" y="6356351"/>
            <a:ext cx="7518400" cy="365125"/>
          </a:xfrm>
        </p:spPr>
        <p:txBody>
          <a:bodyPr/>
          <a:lstStyle>
            <a:lvl1pPr>
              <a:defRPr>
                <a:latin typeface="Arial" panose="020B0604020202020204" pitchFamily="34" charset="0"/>
                <a:cs typeface="Arial" panose="020B0604020202020204" pitchFamily="34" charset="0"/>
              </a:defRPr>
            </a:lvl1pPr>
          </a:lstStyle>
          <a:p>
            <a:r>
              <a:rPr lang="en-US" dirty="0"/>
              <a:t>Nuclear Fission</a:t>
            </a:r>
          </a:p>
        </p:txBody>
      </p:sp>
      <p:sp>
        <p:nvSpPr>
          <p:cNvPr id="6" name="Slide Number Placeholder 5"/>
          <p:cNvSpPr>
            <a:spLocks noGrp="1"/>
          </p:cNvSpPr>
          <p:nvPr>
            <p:ph type="sldNum" sz="quarter" idx="12"/>
          </p:nvPr>
        </p:nvSpPr>
        <p:spPr>
          <a:xfrm>
            <a:off x="9956800" y="6356351"/>
            <a:ext cx="1625600" cy="365125"/>
          </a:xfrm>
        </p:spPr>
        <p:txBody>
          <a:bodyPr/>
          <a:lstStyle>
            <a:lvl1pPr>
              <a:defRPr>
                <a:latin typeface="Arial" panose="020B0604020202020204" pitchFamily="34" charset="0"/>
                <a:cs typeface="Arial" panose="020B0604020202020204" pitchFamily="34" charset="0"/>
              </a:defRPr>
            </a:lvl1pPr>
          </a:lstStyle>
          <a:p>
            <a:fld id="{1E02110C-3259-4DA0-B096-CC695DE8AFFF}" type="slidenum">
              <a:rPr lang="en-US" smtClean="0"/>
              <a:pPr/>
              <a:t>‹#›</a:t>
            </a:fld>
            <a:endParaRPr lang="en-US"/>
          </a:p>
        </p:txBody>
      </p:sp>
    </p:spTree>
    <p:extLst>
      <p:ext uri="{BB962C8B-B14F-4D97-AF65-F5344CB8AC3E}">
        <p14:creationId xmlns:p14="http://schemas.microsoft.com/office/powerpoint/2010/main" val="1840966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3"/>
          <p:cNvSpPr>
            <a:spLocks noGrp="1"/>
          </p:cNvSpPr>
          <p:nvPr>
            <p:ph type="dt" sz="half" idx="10"/>
          </p:nvPr>
        </p:nvSpPr>
        <p:spPr>
          <a:xfrm>
            <a:off x="609600" y="6356351"/>
            <a:ext cx="1625600" cy="365125"/>
          </a:xfrm>
        </p:spPr>
        <p:txBody>
          <a:bodyPr/>
          <a:lstStyle>
            <a:lvl1pPr>
              <a:defRPr>
                <a:latin typeface="Arial" panose="020B0604020202020204" pitchFamily="34" charset="0"/>
                <a:cs typeface="Arial" panose="020B0604020202020204" pitchFamily="34" charset="0"/>
              </a:defRPr>
            </a:lvl1pPr>
          </a:lstStyle>
          <a:p>
            <a:fld id="{1C4A60FE-C17B-40C1-AF22-9D5879BDCBFE}" type="datetime1">
              <a:rPr lang="en-US" smtClean="0"/>
              <a:t>10/2/2023</a:t>
            </a:fld>
            <a:endParaRPr lang="en-US"/>
          </a:p>
        </p:txBody>
      </p:sp>
      <p:sp>
        <p:nvSpPr>
          <p:cNvPr id="8" name="Footer Placeholder 4"/>
          <p:cNvSpPr>
            <a:spLocks noGrp="1"/>
          </p:cNvSpPr>
          <p:nvPr>
            <p:ph type="ftr" sz="quarter" idx="11"/>
          </p:nvPr>
        </p:nvSpPr>
        <p:spPr>
          <a:xfrm>
            <a:off x="2338192" y="6356351"/>
            <a:ext cx="7518400" cy="365125"/>
          </a:xfrm>
        </p:spPr>
        <p:txBody>
          <a:bodyPr/>
          <a:lstStyle>
            <a:lvl1pPr>
              <a:defRPr>
                <a:latin typeface="Arial" panose="020B0604020202020204" pitchFamily="34" charset="0"/>
                <a:cs typeface="Arial" panose="020B0604020202020204" pitchFamily="34" charset="0"/>
              </a:defRPr>
            </a:lvl1pPr>
          </a:lstStyle>
          <a:p>
            <a:r>
              <a:rPr lang="en-US" dirty="0"/>
              <a:t>Nuclear Fission</a:t>
            </a:r>
          </a:p>
        </p:txBody>
      </p:sp>
      <p:sp>
        <p:nvSpPr>
          <p:cNvPr id="9" name="Slide Number Placeholder 5"/>
          <p:cNvSpPr>
            <a:spLocks noGrp="1"/>
          </p:cNvSpPr>
          <p:nvPr>
            <p:ph type="sldNum" sz="quarter" idx="12"/>
          </p:nvPr>
        </p:nvSpPr>
        <p:spPr>
          <a:xfrm>
            <a:off x="9956800" y="6356351"/>
            <a:ext cx="1625600" cy="365125"/>
          </a:xfrm>
        </p:spPr>
        <p:txBody>
          <a:bodyPr/>
          <a:lstStyle>
            <a:lvl1pPr>
              <a:defRPr>
                <a:latin typeface="Arial" panose="020B0604020202020204" pitchFamily="34" charset="0"/>
                <a:cs typeface="Arial" panose="020B0604020202020204" pitchFamily="34" charset="0"/>
              </a:defRPr>
            </a:lvl1pPr>
          </a:lstStyle>
          <a:p>
            <a:fld id="{1E02110C-3259-4DA0-B096-CC695DE8AFFF}" type="slidenum">
              <a:rPr lang="en-US" smtClean="0"/>
              <a:pPr/>
              <a:t>‹#›</a:t>
            </a:fld>
            <a:endParaRPr lang="en-US"/>
          </a:p>
        </p:txBody>
      </p:sp>
    </p:spTree>
    <p:extLst>
      <p:ext uri="{BB962C8B-B14F-4D97-AF65-F5344CB8AC3E}">
        <p14:creationId xmlns:p14="http://schemas.microsoft.com/office/powerpoint/2010/main" val="3659308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9144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987551"/>
            <a:ext cx="5384800" cy="51389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987551"/>
            <a:ext cx="5384800" cy="51389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609600" y="6356351"/>
            <a:ext cx="1625600" cy="365125"/>
          </a:xfrm>
        </p:spPr>
        <p:txBody>
          <a:bodyPr/>
          <a:lstStyle>
            <a:lvl1pPr>
              <a:defRPr>
                <a:latin typeface="Arial" panose="020B0604020202020204" pitchFamily="34" charset="0"/>
                <a:cs typeface="Arial" panose="020B0604020202020204" pitchFamily="34" charset="0"/>
              </a:defRPr>
            </a:lvl1pPr>
          </a:lstStyle>
          <a:p>
            <a:fld id="{8872575C-287D-4495-B88D-C6E399D7E556}" type="datetime1">
              <a:rPr lang="en-US" smtClean="0"/>
              <a:t>10/2/2023</a:t>
            </a:fld>
            <a:endParaRPr lang="en-US"/>
          </a:p>
        </p:txBody>
      </p:sp>
      <p:sp>
        <p:nvSpPr>
          <p:cNvPr id="9" name="Footer Placeholder 4"/>
          <p:cNvSpPr>
            <a:spLocks noGrp="1"/>
          </p:cNvSpPr>
          <p:nvPr>
            <p:ph type="ftr" sz="quarter" idx="11"/>
          </p:nvPr>
        </p:nvSpPr>
        <p:spPr>
          <a:xfrm>
            <a:off x="2338192" y="6356351"/>
            <a:ext cx="7518400" cy="365125"/>
          </a:xfrm>
        </p:spPr>
        <p:txBody>
          <a:bodyPr/>
          <a:lstStyle>
            <a:lvl1pPr>
              <a:defRPr>
                <a:latin typeface="Arial" panose="020B0604020202020204" pitchFamily="34" charset="0"/>
                <a:cs typeface="Arial" panose="020B0604020202020204" pitchFamily="34" charset="0"/>
              </a:defRPr>
            </a:lvl1pPr>
          </a:lstStyle>
          <a:p>
            <a:r>
              <a:rPr lang="en-US" dirty="0"/>
              <a:t>Nuclear Fission</a:t>
            </a:r>
          </a:p>
        </p:txBody>
      </p:sp>
      <p:sp>
        <p:nvSpPr>
          <p:cNvPr id="10" name="Slide Number Placeholder 5"/>
          <p:cNvSpPr>
            <a:spLocks noGrp="1"/>
          </p:cNvSpPr>
          <p:nvPr>
            <p:ph type="sldNum" sz="quarter" idx="12"/>
          </p:nvPr>
        </p:nvSpPr>
        <p:spPr>
          <a:xfrm>
            <a:off x="9956800" y="6356351"/>
            <a:ext cx="1625600" cy="365125"/>
          </a:xfrm>
        </p:spPr>
        <p:txBody>
          <a:bodyPr/>
          <a:lstStyle>
            <a:lvl1pPr>
              <a:defRPr>
                <a:latin typeface="Arial" panose="020B0604020202020204" pitchFamily="34" charset="0"/>
                <a:cs typeface="Arial" panose="020B0604020202020204" pitchFamily="34" charset="0"/>
              </a:defRPr>
            </a:lvl1pPr>
          </a:lstStyle>
          <a:p>
            <a:fld id="{1E02110C-3259-4DA0-B096-CC695DE8AFFF}" type="slidenum">
              <a:rPr lang="en-US" smtClean="0"/>
              <a:pPr/>
              <a:t>‹#›</a:t>
            </a:fld>
            <a:endParaRPr lang="en-US"/>
          </a:p>
        </p:txBody>
      </p:sp>
    </p:spTree>
    <p:extLst>
      <p:ext uri="{BB962C8B-B14F-4D97-AF65-F5344CB8AC3E}">
        <p14:creationId xmlns:p14="http://schemas.microsoft.com/office/powerpoint/2010/main" val="979847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09600" y="990600"/>
            <a:ext cx="5386917" cy="63976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676401"/>
            <a:ext cx="5386917" cy="4449763"/>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990600"/>
            <a:ext cx="5389033" cy="63976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676401"/>
            <a:ext cx="5389033" cy="4449763"/>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10"/>
          </p:nvPr>
        </p:nvSpPr>
        <p:spPr>
          <a:xfrm>
            <a:off x="609600" y="6356351"/>
            <a:ext cx="1625600" cy="365125"/>
          </a:xfrm>
        </p:spPr>
        <p:txBody>
          <a:bodyPr/>
          <a:lstStyle>
            <a:lvl1pPr>
              <a:defRPr>
                <a:latin typeface="Arial" panose="020B0604020202020204" pitchFamily="34" charset="0"/>
                <a:cs typeface="Arial" panose="020B0604020202020204" pitchFamily="34" charset="0"/>
              </a:defRPr>
            </a:lvl1pPr>
          </a:lstStyle>
          <a:p>
            <a:fld id="{E9B62A09-2E65-4ADB-96D7-521A55619D35}" type="datetime1">
              <a:rPr lang="en-US" smtClean="0"/>
              <a:t>10/2/2023</a:t>
            </a:fld>
            <a:endParaRPr lang="en-US"/>
          </a:p>
        </p:txBody>
      </p:sp>
      <p:sp>
        <p:nvSpPr>
          <p:cNvPr id="11" name="Footer Placeholder 4"/>
          <p:cNvSpPr>
            <a:spLocks noGrp="1"/>
          </p:cNvSpPr>
          <p:nvPr>
            <p:ph type="ftr" sz="quarter" idx="11"/>
          </p:nvPr>
        </p:nvSpPr>
        <p:spPr>
          <a:xfrm>
            <a:off x="2338192" y="6356351"/>
            <a:ext cx="7518400" cy="365125"/>
          </a:xfrm>
        </p:spPr>
        <p:txBody>
          <a:bodyPr/>
          <a:lstStyle>
            <a:lvl1pPr>
              <a:defRPr>
                <a:latin typeface="Arial" panose="020B0604020202020204" pitchFamily="34" charset="0"/>
                <a:cs typeface="Arial" panose="020B0604020202020204" pitchFamily="34" charset="0"/>
              </a:defRPr>
            </a:lvl1pPr>
          </a:lstStyle>
          <a:p>
            <a:r>
              <a:rPr lang="en-US" dirty="0"/>
              <a:t>Nuclear Fission</a:t>
            </a:r>
          </a:p>
        </p:txBody>
      </p:sp>
      <p:sp>
        <p:nvSpPr>
          <p:cNvPr id="12" name="Slide Number Placeholder 5"/>
          <p:cNvSpPr>
            <a:spLocks noGrp="1"/>
          </p:cNvSpPr>
          <p:nvPr>
            <p:ph type="sldNum" sz="quarter" idx="12"/>
          </p:nvPr>
        </p:nvSpPr>
        <p:spPr>
          <a:xfrm>
            <a:off x="9956800" y="6356351"/>
            <a:ext cx="1625600" cy="365125"/>
          </a:xfrm>
        </p:spPr>
        <p:txBody>
          <a:bodyPr/>
          <a:lstStyle>
            <a:lvl1pPr>
              <a:defRPr>
                <a:latin typeface="Arial" panose="020B0604020202020204" pitchFamily="34" charset="0"/>
                <a:cs typeface="Arial" panose="020B0604020202020204" pitchFamily="34" charset="0"/>
              </a:defRPr>
            </a:lvl1pPr>
          </a:lstStyle>
          <a:p>
            <a:fld id="{1E02110C-3259-4DA0-B096-CC695DE8AFFF}" type="slidenum">
              <a:rPr lang="en-US" smtClean="0"/>
              <a:pPr/>
              <a:t>‹#›</a:t>
            </a:fld>
            <a:endParaRPr lang="en-US"/>
          </a:p>
        </p:txBody>
      </p:sp>
    </p:spTree>
    <p:extLst>
      <p:ext uri="{BB962C8B-B14F-4D97-AF65-F5344CB8AC3E}">
        <p14:creationId xmlns:p14="http://schemas.microsoft.com/office/powerpoint/2010/main" val="2316085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6" name="Date Placeholder 3"/>
          <p:cNvSpPr>
            <a:spLocks noGrp="1"/>
          </p:cNvSpPr>
          <p:nvPr>
            <p:ph type="dt" sz="half" idx="10"/>
          </p:nvPr>
        </p:nvSpPr>
        <p:spPr>
          <a:xfrm>
            <a:off x="609600" y="6356351"/>
            <a:ext cx="1625600" cy="365125"/>
          </a:xfrm>
        </p:spPr>
        <p:txBody>
          <a:bodyPr/>
          <a:lstStyle>
            <a:lvl1pPr>
              <a:defRPr>
                <a:latin typeface="Arial" panose="020B0604020202020204" pitchFamily="34" charset="0"/>
                <a:cs typeface="Arial" panose="020B0604020202020204" pitchFamily="34" charset="0"/>
              </a:defRPr>
            </a:lvl1pPr>
          </a:lstStyle>
          <a:p>
            <a:fld id="{CD465419-8655-4F8A-B4B0-BC03ACE7895E}" type="datetime1">
              <a:rPr lang="en-US" smtClean="0"/>
              <a:t>10/2/2023</a:t>
            </a:fld>
            <a:endParaRPr lang="en-US"/>
          </a:p>
        </p:txBody>
      </p:sp>
      <p:sp>
        <p:nvSpPr>
          <p:cNvPr id="7" name="Footer Placeholder 4"/>
          <p:cNvSpPr>
            <a:spLocks noGrp="1"/>
          </p:cNvSpPr>
          <p:nvPr>
            <p:ph type="ftr" sz="quarter" idx="11"/>
          </p:nvPr>
        </p:nvSpPr>
        <p:spPr>
          <a:xfrm>
            <a:off x="2338192" y="6356351"/>
            <a:ext cx="7518400" cy="365125"/>
          </a:xfrm>
        </p:spPr>
        <p:txBody>
          <a:bodyPr/>
          <a:lstStyle>
            <a:lvl1pPr>
              <a:defRPr>
                <a:latin typeface="Arial" panose="020B0604020202020204" pitchFamily="34" charset="0"/>
                <a:cs typeface="Arial" panose="020B0604020202020204" pitchFamily="34" charset="0"/>
              </a:defRPr>
            </a:lvl1pPr>
          </a:lstStyle>
          <a:p>
            <a:r>
              <a:rPr lang="en-US" dirty="0"/>
              <a:t>Nuclear Fission</a:t>
            </a:r>
          </a:p>
        </p:txBody>
      </p:sp>
      <p:sp>
        <p:nvSpPr>
          <p:cNvPr id="8" name="Slide Number Placeholder 5"/>
          <p:cNvSpPr>
            <a:spLocks noGrp="1"/>
          </p:cNvSpPr>
          <p:nvPr>
            <p:ph type="sldNum" sz="quarter" idx="12"/>
          </p:nvPr>
        </p:nvSpPr>
        <p:spPr>
          <a:xfrm>
            <a:off x="9956800" y="6356351"/>
            <a:ext cx="1625600" cy="365125"/>
          </a:xfrm>
        </p:spPr>
        <p:txBody>
          <a:bodyPr/>
          <a:lstStyle>
            <a:lvl1pPr>
              <a:defRPr>
                <a:latin typeface="Arial" panose="020B0604020202020204" pitchFamily="34" charset="0"/>
                <a:cs typeface="Arial" panose="020B0604020202020204" pitchFamily="34" charset="0"/>
              </a:defRPr>
            </a:lvl1pPr>
          </a:lstStyle>
          <a:p>
            <a:fld id="{1E02110C-3259-4DA0-B096-CC695DE8AFFF}" type="slidenum">
              <a:rPr lang="en-US" smtClean="0"/>
              <a:pPr/>
              <a:t>‹#›</a:t>
            </a:fld>
            <a:endParaRPr lang="en-US"/>
          </a:p>
        </p:txBody>
      </p:sp>
    </p:spTree>
    <p:extLst>
      <p:ext uri="{BB962C8B-B14F-4D97-AF65-F5344CB8AC3E}">
        <p14:creationId xmlns:p14="http://schemas.microsoft.com/office/powerpoint/2010/main" val="2990903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609600" y="6356351"/>
            <a:ext cx="1625600" cy="365125"/>
          </a:xfrm>
        </p:spPr>
        <p:txBody>
          <a:bodyPr/>
          <a:lstStyle>
            <a:lvl1pPr>
              <a:defRPr>
                <a:latin typeface="Arial" panose="020B0604020202020204" pitchFamily="34" charset="0"/>
                <a:cs typeface="Arial" panose="020B0604020202020204" pitchFamily="34" charset="0"/>
              </a:defRPr>
            </a:lvl1pPr>
          </a:lstStyle>
          <a:p>
            <a:fld id="{9ED8FF62-E709-4815-85FC-50D0435C0425}" type="datetime1">
              <a:rPr lang="en-US" smtClean="0"/>
              <a:t>10/2/2023</a:t>
            </a:fld>
            <a:endParaRPr lang="en-US"/>
          </a:p>
        </p:txBody>
      </p:sp>
      <p:sp>
        <p:nvSpPr>
          <p:cNvPr id="6" name="Footer Placeholder 4"/>
          <p:cNvSpPr>
            <a:spLocks noGrp="1"/>
          </p:cNvSpPr>
          <p:nvPr>
            <p:ph type="ftr" sz="quarter" idx="11"/>
          </p:nvPr>
        </p:nvSpPr>
        <p:spPr>
          <a:xfrm>
            <a:off x="2338192" y="6356351"/>
            <a:ext cx="7518400" cy="365125"/>
          </a:xfrm>
        </p:spPr>
        <p:txBody>
          <a:bodyPr/>
          <a:lstStyle>
            <a:lvl1pPr>
              <a:defRPr>
                <a:latin typeface="Arial" panose="020B0604020202020204" pitchFamily="34" charset="0"/>
                <a:cs typeface="Arial" panose="020B0604020202020204" pitchFamily="34" charset="0"/>
              </a:defRPr>
            </a:lvl1pPr>
          </a:lstStyle>
          <a:p>
            <a:r>
              <a:rPr lang="en-US" dirty="0"/>
              <a:t>Nuclear Fission</a:t>
            </a:r>
          </a:p>
        </p:txBody>
      </p:sp>
      <p:sp>
        <p:nvSpPr>
          <p:cNvPr id="7" name="Slide Number Placeholder 5"/>
          <p:cNvSpPr>
            <a:spLocks noGrp="1"/>
          </p:cNvSpPr>
          <p:nvPr>
            <p:ph type="sldNum" sz="quarter" idx="12"/>
          </p:nvPr>
        </p:nvSpPr>
        <p:spPr>
          <a:xfrm>
            <a:off x="9956800" y="6356351"/>
            <a:ext cx="1625600" cy="365125"/>
          </a:xfrm>
        </p:spPr>
        <p:txBody>
          <a:bodyPr/>
          <a:lstStyle>
            <a:lvl1pPr>
              <a:defRPr>
                <a:latin typeface="Arial" panose="020B0604020202020204" pitchFamily="34" charset="0"/>
                <a:cs typeface="Arial" panose="020B0604020202020204" pitchFamily="34" charset="0"/>
              </a:defRPr>
            </a:lvl1pPr>
          </a:lstStyle>
          <a:p>
            <a:fld id="{1E02110C-3259-4DA0-B096-CC695DE8AFFF}" type="slidenum">
              <a:rPr lang="en-US" smtClean="0"/>
              <a:pPr/>
              <a:t>‹#›</a:t>
            </a:fld>
            <a:endParaRPr lang="en-US"/>
          </a:p>
        </p:txBody>
      </p:sp>
    </p:spTree>
    <p:extLst>
      <p:ext uri="{BB962C8B-B14F-4D97-AF65-F5344CB8AC3E}">
        <p14:creationId xmlns:p14="http://schemas.microsoft.com/office/powerpoint/2010/main" val="2409999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3"/>
          <p:cNvSpPr>
            <a:spLocks noGrp="1"/>
          </p:cNvSpPr>
          <p:nvPr>
            <p:ph type="dt" sz="half" idx="10"/>
          </p:nvPr>
        </p:nvSpPr>
        <p:spPr>
          <a:xfrm>
            <a:off x="609600" y="6356351"/>
            <a:ext cx="1625600" cy="365125"/>
          </a:xfrm>
        </p:spPr>
        <p:txBody>
          <a:bodyPr/>
          <a:lstStyle>
            <a:lvl1pPr>
              <a:defRPr>
                <a:latin typeface="Arial" panose="020B0604020202020204" pitchFamily="34" charset="0"/>
                <a:cs typeface="Arial" panose="020B0604020202020204" pitchFamily="34" charset="0"/>
              </a:defRPr>
            </a:lvl1pPr>
          </a:lstStyle>
          <a:p>
            <a:fld id="{50A83ACB-20C5-4124-AE3B-5D0D53FDD1B4}" type="datetime1">
              <a:rPr lang="en-US" smtClean="0"/>
              <a:t>10/2/2023</a:t>
            </a:fld>
            <a:endParaRPr lang="en-US"/>
          </a:p>
        </p:txBody>
      </p:sp>
      <p:sp>
        <p:nvSpPr>
          <p:cNvPr id="9" name="Footer Placeholder 4"/>
          <p:cNvSpPr>
            <a:spLocks noGrp="1"/>
          </p:cNvSpPr>
          <p:nvPr>
            <p:ph type="ftr" sz="quarter" idx="11"/>
          </p:nvPr>
        </p:nvSpPr>
        <p:spPr>
          <a:xfrm>
            <a:off x="2338192" y="6356351"/>
            <a:ext cx="7518400" cy="365125"/>
          </a:xfrm>
        </p:spPr>
        <p:txBody>
          <a:bodyPr/>
          <a:lstStyle>
            <a:lvl1pPr>
              <a:defRPr>
                <a:latin typeface="Arial" panose="020B0604020202020204" pitchFamily="34" charset="0"/>
                <a:cs typeface="Arial" panose="020B0604020202020204" pitchFamily="34" charset="0"/>
              </a:defRPr>
            </a:lvl1pPr>
          </a:lstStyle>
          <a:p>
            <a:r>
              <a:rPr lang="en-US" dirty="0"/>
              <a:t>Nuclear Fission</a:t>
            </a:r>
          </a:p>
        </p:txBody>
      </p:sp>
      <p:sp>
        <p:nvSpPr>
          <p:cNvPr id="10" name="Slide Number Placeholder 5"/>
          <p:cNvSpPr>
            <a:spLocks noGrp="1"/>
          </p:cNvSpPr>
          <p:nvPr>
            <p:ph type="sldNum" sz="quarter" idx="12"/>
          </p:nvPr>
        </p:nvSpPr>
        <p:spPr>
          <a:xfrm>
            <a:off x="9956800" y="6356351"/>
            <a:ext cx="1625600" cy="365125"/>
          </a:xfrm>
        </p:spPr>
        <p:txBody>
          <a:bodyPr/>
          <a:lstStyle>
            <a:lvl1pPr>
              <a:defRPr>
                <a:latin typeface="Arial" panose="020B0604020202020204" pitchFamily="34" charset="0"/>
                <a:cs typeface="Arial" panose="020B0604020202020204" pitchFamily="34" charset="0"/>
              </a:defRPr>
            </a:lvl1pPr>
          </a:lstStyle>
          <a:p>
            <a:fld id="{1E02110C-3259-4DA0-B096-CC695DE8AFFF}" type="slidenum">
              <a:rPr lang="en-US" smtClean="0"/>
              <a:pPr/>
              <a:t>‹#›</a:t>
            </a:fld>
            <a:endParaRPr lang="en-US"/>
          </a:p>
        </p:txBody>
      </p:sp>
    </p:spTree>
    <p:extLst>
      <p:ext uri="{BB962C8B-B14F-4D97-AF65-F5344CB8AC3E}">
        <p14:creationId xmlns:p14="http://schemas.microsoft.com/office/powerpoint/2010/main" val="1271748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atin typeface="Arial" panose="020B0604020202020204" pitchFamily="34" charset="0"/>
                <a:cs typeface="Arial" panose="020B0604020202020204" pitchFamily="34" charset="0"/>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3"/>
          <p:cNvSpPr>
            <a:spLocks noGrp="1"/>
          </p:cNvSpPr>
          <p:nvPr>
            <p:ph type="dt" sz="half" idx="10"/>
          </p:nvPr>
        </p:nvSpPr>
        <p:spPr>
          <a:xfrm>
            <a:off x="609600" y="6356351"/>
            <a:ext cx="1625600" cy="365125"/>
          </a:xfrm>
        </p:spPr>
        <p:txBody>
          <a:bodyPr/>
          <a:lstStyle>
            <a:lvl1pPr>
              <a:defRPr>
                <a:latin typeface="Arial" panose="020B0604020202020204" pitchFamily="34" charset="0"/>
                <a:cs typeface="Arial" panose="020B0604020202020204" pitchFamily="34" charset="0"/>
              </a:defRPr>
            </a:lvl1pPr>
          </a:lstStyle>
          <a:p>
            <a:fld id="{1D59FC5D-BCDB-4114-862E-7A0B9A6F1CF5}" type="datetime1">
              <a:rPr lang="en-US" smtClean="0"/>
              <a:t>10/2/2023</a:t>
            </a:fld>
            <a:endParaRPr lang="en-US"/>
          </a:p>
        </p:txBody>
      </p:sp>
      <p:sp>
        <p:nvSpPr>
          <p:cNvPr id="9" name="Footer Placeholder 4"/>
          <p:cNvSpPr>
            <a:spLocks noGrp="1"/>
          </p:cNvSpPr>
          <p:nvPr>
            <p:ph type="ftr" sz="quarter" idx="11"/>
          </p:nvPr>
        </p:nvSpPr>
        <p:spPr>
          <a:xfrm>
            <a:off x="2338192" y="6356351"/>
            <a:ext cx="7518400" cy="365125"/>
          </a:xfrm>
        </p:spPr>
        <p:txBody>
          <a:bodyPr/>
          <a:lstStyle>
            <a:lvl1pPr>
              <a:defRPr>
                <a:latin typeface="Arial" panose="020B0604020202020204" pitchFamily="34" charset="0"/>
                <a:cs typeface="Arial" panose="020B0604020202020204" pitchFamily="34" charset="0"/>
              </a:defRPr>
            </a:lvl1pPr>
          </a:lstStyle>
          <a:p>
            <a:r>
              <a:rPr lang="en-US" dirty="0"/>
              <a:t>Nuclear Fission</a:t>
            </a:r>
          </a:p>
        </p:txBody>
      </p:sp>
      <p:sp>
        <p:nvSpPr>
          <p:cNvPr id="10" name="Slide Number Placeholder 5"/>
          <p:cNvSpPr>
            <a:spLocks noGrp="1"/>
          </p:cNvSpPr>
          <p:nvPr>
            <p:ph type="sldNum" sz="quarter" idx="12"/>
          </p:nvPr>
        </p:nvSpPr>
        <p:spPr>
          <a:xfrm>
            <a:off x="9956800" y="6356351"/>
            <a:ext cx="1625600" cy="365125"/>
          </a:xfrm>
        </p:spPr>
        <p:txBody>
          <a:bodyPr/>
          <a:lstStyle>
            <a:lvl1pPr>
              <a:defRPr>
                <a:latin typeface="Arial" panose="020B0604020202020204" pitchFamily="34" charset="0"/>
                <a:cs typeface="Arial" panose="020B0604020202020204" pitchFamily="34" charset="0"/>
              </a:defRPr>
            </a:lvl1pPr>
          </a:lstStyle>
          <a:p>
            <a:fld id="{1E02110C-3259-4DA0-B096-CC695DE8AFFF}" type="slidenum">
              <a:rPr lang="en-US" smtClean="0"/>
              <a:pPr/>
              <a:t>‹#›</a:t>
            </a:fld>
            <a:endParaRPr lang="en-US"/>
          </a:p>
        </p:txBody>
      </p:sp>
    </p:spTree>
    <p:extLst>
      <p:ext uri="{BB962C8B-B14F-4D97-AF65-F5344CB8AC3E}">
        <p14:creationId xmlns:p14="http://schemas.microsoft.com/office/powerpoint/2010/main" val="3649604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otGrid">
          <a:fgClr>
            <a:schemeClr val="accent1">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9144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990600"/>
            <a:ext cx="10972800" cy="5135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DCFB2C-9CE5-4008-A0D0-357971D44C0E}" type="datetime1">
              <a:rPr lang="en-US" smtClean="0"/>
              <a:t>10/2/2023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Nuclear Fission</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02110C-3259-4DA0-B096-CC695DE8AFFF}" type="slidenum">
              <a:rPr lang="en-US" smtClean="0"/>
              <a:t>‹#›</a:t>
            </a:fld>
            <a:endParaRPr lang="en-US"/>
          </a:p>
        </p:txBody>
      </p:sp>
    </p:spTree>
    <p:extLst>
      <p:ext uri="{BB962C8B-B14F-4D97-AF65-F5344CB8AC3E}">
        <p14:creationId xmlns:p14="http://schemas.microsoft.com/office/powerpoint/2010/main" val="2365576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image" Target="../media/image10.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engineeringtoolbox.com/metal-alloys-densities-d_50.html" TargetMode="External"/><Relationship Id="rId2" Type="http://schemas.openxmlformats.org/officeDocument/2006/relationships/hyperlink" Target="https://www.atomicarchive.com/" TargetMode="External"/><Relationship Id="rId1" Type="http://schemas.openxmlformats.org/officeDocument/2006/relationships/slideLayout" Target="../slideLayouts/slideLayout2.xml"/><Relationship Id="rId6" Type="http://schemas.openxmlformats.org/officeDocument/2006/relationships/hyperlink" Target="https://en.wikipedia.org/" TargetMode="External"/><Relationship Id="rId5" Type="http://schemas.openxmlformats.org/officeDocument/2006/relationships/hyperlink" Target="https://www.nrc.gov/" TargetMode="External"/><Relationship Id="rId4" Type="http://schemas.openxmlformats.org/officeDocument/2006/relationships/hyperlink" Target="https://www.energy.gov/"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emf"/><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88857E0-F3ED-DC64-559D-33909F5F84BA}"/>
              </a:ext>
            </a:extLst>
          </p:cNvPr>
          <p:cNvSpPr>
            <a:spLocks noGrp="1"/>
          </p:cNvSpPr>
          <p:nvPr>
            <p:ph type="title"/>
          </p:nvPr>
        </p:nvSpPr>
        <p:spPr/>
        <p:txBody>
          <a:bodyPr/>
          <a:lstStyle/>
          <a:p>
            <a:r>
              <a:rPr lang="en-US" dirty="0"/>
              <a:t>Happy 75</a:t>
            </a:r>
            <a:r>
              <a:rPr lang="en-US" baseline="30000" dirty="0"/>
              <a:t>th</a:t>
            </a:r>
            <a:r>
              <a:rPr lang="en-US" dirty="0"/>
              <a:t> Birthday, Naval Reactors!</a:t>
            </a:r>
          </a:p>
        </p:txBody>
      </p:sp>
      <p:pic>
        <p:nvPicPr>
          <p:cNvPr id="11" name="Content Placeholder 10">
            <a:extLst>
              <a:ext uri="{FF2B5EF4-FFF2-40B4-BE49-F238E27FC236}">
                <a16:creationId xmlns:a16="http://schemas.microsoft.com/office/drawing/2014/main" id="{6B4630FC-9301-9A68-7BC2-74C9B6E1F3E0}"/>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589087" y="987425"/>
            <a:ext cx="3425825" cy="5138738"/>
          </a:xfrm>
        </p:spPr>
      </p:pic>
      <p:sp>
        <p:nvSpPr>
          <p:cNvPr id="9" name="Content Placeholder 8">
            <a:extLst>
              <a:ext uri="{FF2B5EF4-FFF2-40B4-BE49-F238E27FC236}">
                <a16:creationId xmlns:a16="http://schemas.microsoft.com/office/drawing/2014/main" id="{A12FD104-50F8-F778-05D5-F2837B877842}"/>
              </a:ext>
            </a:extLst>
          </p:cNvPr>
          <p:cNvSpPr>
            <a:spLocks noGrp="1"/>
          </p:cNvSpPr>
          <p:nvPr>
            <p:ph sz="half" idx="2"/>
          </p:nvPr>
        </p:nvSpPr>
        <p:spPr/>
        <p:txBody>
          <a:bodyPr/>
          <a:lstStyle/>
          <a:p>
            <a:r>
              <a:rPr lang="en-US" dirty="0"/>
              <a:t>Joint Department of the Navy and Department of Energy organization</a:t>
            </a:r>
          </a:p>
          <a:p>
            <a:r>
              <a:rPr lang="en-US" dirty="0"/>
              <a:t>All aspects of Navy nuclear propulsion</a:t>
            </a:r>
          </a:p>
          <a:p>
            <a:pPr lvl="1"/>
            <a:r>
              <a:rPr lang="en-US" dirty="0"/>
              <a:t>Research</a:t>
            </a:r>
          </a:p>
          <a:p>
            <a:pPr lvl="1"/>
            <a:r>
              <a:rPr lang="en-US" dirty="0"/>
              <a:t>Design</a:t>
            </a:r>
          </a:p>
          <a:p>
            <a:pPr lvl="1"/>
            <a:r>
              <a:rPr lang="en-US" dirty="0"/>
              <a:t>Construction</a:t>
            </a:r>
          </a:p>
          <a:p>
            <a:pPr lvl="1"/>
            <a:r>
              <a:rPr lang="en-US" dirty="0"/>
              <a:t>Testing</a:t>
            </a:r>
          </a:p>
          <a:p>
            <a:pPr lvl="1"/>
            <a:r>
              <a:rPr lang="en-US" dirty="0"/>
              <a:t>Operation</a:t>
            </a:r>
          </a:p>
          <a:p>
            <a:pPr lvl="1"/>
            <a:r>
              <a:rPr lang="en-US" dirty="0"/>
              <a:t>Maintenance</a:t>
            </a:r>
          </a:p>
        </p:txBody>
      </p:sp>
      <p:sp>
        <p:nvSpPr>
          <p:cNvPr id="4" name="Date Placeholder 3">
            <a:extLst>
              <a:ext uri="{FF2B5EF4-FFF2-40B4-BE49-F238E27FC236}">
                <a16:creationId xmlns:a16="http://schemas.microsoft.com/office/drawing/2014/main" id="{940B49CA-F2ED-B4F3-AF00-75B523DE3448}"/>
              </a:ext>
            </a:extLst>
          </p:cNvPr>
          <p:cNvSpPr>
            <a:spLocks noGrp="1"/>
          </p:cNvSpPr>
          <p:nvPr>
            <p:ph type="dt" sz="half" idx="10"/>
          </p:nvPr>
        </p:nvSpPr>
        <p:spPr/>
        <p:txBody>
          <a:bodyPr/>
          <a:lstStyle/>
          <a:p>
            <a:fld id="{A9FCA2D8-1BC5-4BD4-BDD8-0E59D06D3BC1}" type="datetime1">
              <a:rPr lang="en-US" smtClean="0"/>
              <a:t>10/2/2023</a:t>
            </a:fld>
            <a:endParaRPr lang="en-US" dirty="0"/>
          </a:p>
        </p:txBody>
      </p:sp>
      <p:sp>
        <p:nvSpPr>
          <p:cNvPr id="5" name="Footer Placeholder 4">
            <a:extLst>
              <a:ext uri="{FF2B5EF4-FFF2-40B4-BE49-F238E27FC236}">
                <a16:creationId xmlns:a16="http://schemas.microsoft.com/office/drawing/2014/main" id="{BC05A8A8-1079-3890-BE25-9A27A7E20094}"/>
              </a:ext>
            </a:extLst>
          </p:cNvPr>
          <p:cNvSpPr>
            <a:spLocks noGrp="1"/>
          </p:cNvSpPr>
          <p:nvPr>
            <p:ph type="ftr" sz="quarter" idx="11"/>
          </p:nvPr>
        </p:nvSpPr>
        <p:spPr/>
        <p:txBody>
          <a:bodyPr/>
          <a:lstStyle/>
          <a:p>
            <a:r>
              <a:rPr lang="en-US"/>
              <a:t>Nuclear Fission</a:t>
            </a:r>
            <a:endParaRPr lang="en-US" dirty="0"/>
          </a:p>
        </p:txBody>
      </p:sp>
      <p:sp>
        <p:nvSpPr>
          <p:cNvPr id="6" name="Slide Number Placeholder 5">
            <a:extLst>
              <a:ext uri="{FF2B5EF4-FFF2-40B4-BE49-F238E27FC236}">
                <a16:creationId xmlns:a16="http://schemas.microsoft.com/office/drawing/2014/main" id="{AEF0594C-560E-BAF5-3E3A-9C65D2842D9D}"/>
              </a:ext>
            </a:extLst>
          </p:cNvPr>
          <p:cNvSpPr>
            <a:spLocks noGrp="1"/>
          </p:cNvSpPr>
          <p:nvPr>
            <p:ph type="sldNum" sz="quarter" idx="12"/>
          </p:nvPr>
        </p:nvSpPr>
        <p:spPr/>
        <p:txBody>
          <a:bodyPr/>
          <a:lstStyle/>
          <a:p>
            <a:fld id="{1E02110C-3259-4DA0-B096-CC695DE8AFFF}" type="slidenum">
              <a:rPr lang="en-US" smtClean="0"/>
              <a:pPr/>
              <a:t>1</a:t>
            </a:fld>
            <a:endParaRPr lang="en-US"/>
          </a:p>
        </p:txBody>
      </p:sp>
    </p:spTree>
    <p:extLst>
      <p:ext uri="{BB962C8B-B14F-4D97-AF65-F5344CB8AC3E}">
        <p14:creationId xmlns:p14="http://schemas.microsoft.com/office/powerpoint/2010/main" val="310370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AC1F8-A5E7-826C-BC1B-6EC681594700}"/>
              </a:ext>
            </a:extLst>
          </p:cNvPr>
          <p:cNvSpPr>
            <a:spLocks noGrp="1"/>
          </p:cNvSpPr>
          <p:nvPr>
            <p:ph type="title"/>
          </p:nvPr>
        </p:nvSpPr>
        <p:spPr/>
        <p:txBody>
          <a:bodyPr/>
          <a:lstStyle/>
          <a:p>
            <a:r>
              <a:rPr lang="en-US" dirty="0"/>
              <a:t>The Power of Fission</a:t>
            </a:r>
          </a:p>
        </p:txBody>
      </p:sp>
      <p:sp>
        <p:nvSpPr>
          <p:cNvPr id="3" name="Content Placeholder 2">
            <a:extLst>
              <a:ext uri="{FF2B5EF4-FFF2-40B4-BE49-F238E27FC236}">
                <a16:creationId xmlns:a16="http://schemas.microsoft.com/office/drawing/2014/main" id="{3461CC3C-3B1F-B46E-FF6F-9BAC478E9F8C}"/>
              </a:ext>
            </a:extLst>
          </p:cNvPr>
          <p:cNvSpPr>
            <a:spLocks noGrp="1"/>
          </p:cNvSpPr>
          <p:nvPr>
            <p:ph sz="half" idx="1"/>
          </p:nvPr>
        </p:nvSpPr>
        <p:spPr>
          <a:xfrm>
            <a:off x="609599" y="987551"/>
            <a:ext cx="6858001" cy="4422649"/>
          </a:xfrm>
        </p:spPr>
        <p:txBody>
          <a:bodyPr>
            <a:normAutofit fontScale="92500"/>
          </a:bodyPr>
          <a:lstStyle/>
          <a:p>
            <a:pPr marL="0" indent="0">
              <a:spcAft>
                <a:spcPts val="1200"/>
              </a:spcAft>
              <a:buNone/>
            </a:pPr>
            <a:r>
              <a:rPr lang="en-US" sz="3200" dirty="0"/>
              <a:t>Splitting one large nucleus into two smaller nuclei</a:t>
            </a:r>
          </a:p>
          <a:p>
            <a:pPr>
              <a:spcAft>
                <a:spcPts val="1200"/>
              </a:spcAft>
            </a:pPr>
            <a:r>
              <a:rPr lang="en-US" dirty="0"/>
              <a:t>Small amounts of matter release large amounts of power in the form of heat (kinetic energy) and gamma radiation (photons, </a:t>
            </a:r>
            <a:r>
              <a:rPr lang="en-US" sz="3200" dirty="0">
                <a:sym typeface="Symbol" pitchFamily="18" charset="2"/>
              </a:rPr>
              <a:t></a:t>
            </a:r>
            <a:r>
              <a:rPr lang="en-US" dirty="0"/>
              <a:t>)</a:t>
            </a:r>
          </a:p>
          <a:p>
            <a:pPr>
              <a:spcAft>
                <a:spcPts val="1200"/>
              </a:spcAft>
            </a:pPr>
            <a:r>
              <a:rPr lang="en-US" dirty="0"/>
              <a:t>202.5 MeV/fission </a:t>
            </a:r>
            <a:r>
              <a:rPr lang="en-US" dirty="0">
                <a:sym typeface="Wingdings" panose="05000000000000000000" pitchFamily="2" charset="2"/>
              </a:rPr>
              <a:t> 83.14 TJ/kg</a:t>
            </a:r>
          </a:p>
          <a:p>
            <a:pPr>
              <a:spcAft>
                <a:spcPts val="1200"/>
              </a:spcAft>
            </a:pPr>
            <a:r>
              <a:rPr lang="en-US" dirty="0">
                <a:sym typeface="Wingdings" panose="05000000000000000000" pitchFamily="2" charset="2"/>
              </a:rPr>
              <a:t>~10,000X faster than chemical reactions</a:t>
            </a:r>
            <a:endParaRPr lang="en-US" dirty="0"/>
          </a:p>
          <a:p>
            <a:pPr marL="0" indent="0">
              <a:buNone/>
            </a:pPr>
            <a:endParaRPr lang="en-US" dirty="0"/>
          </a:p>
        </p:txBody>
      </p:sp>
      <p:sp>
        <p:nvSpPr>
          <p:cNvPr id="4" name="Date Placeholder 3">
            <a:extLst>
              <a:ext uri="{FF2B5EF4-FFF2-40B4-BE49-F238E27FC236}">
                <a16:creationId xmlns:a16="http://schemas.microsoft.com/office/drawing/2014/main" id="{82C67E6D-6C4E-0348-1519-20D73B724B60}"/>
              </a:ext>
            </a:extLst>
          </p:cNvPr>
          <p:cNvSpPr>
            <a:spLocks noGrp="1"/>
          </p:cNvSpPr>
          <p:nvPr>
            <p:ph type="dt" sz="half" idx="10"/>
          </p:nvPr>
        </p:nvSpPr>
        <p:spPr/>
        <p:txBody>
          <a:bodyPr/>
          <a:lstStyle/>
          <a:p>
            <a:fld id="{A9FCA2D8-1BC5-4BD4-BDD8-0E59D06D3BC1}" type="datetime1">
              <a:rPr lang="en-US" smtClean="0"/>
              <a:t>10/2/2023</a:t>
            </a:fld>
            <a:endParaRPr lang="en-US" dirty="0"/>
          </a:p>
        </p:txBody>
      </p:sp>
      <p:sp>
        <p:nvSpPr>
          <p:cNvPr id="5" name="Footer Placeholder 4">
            <a:extLst>
              <a:ext uri="{FF2B5EF4-FFF2-40B4-BE49-F238E27FC236}">
                <a16:creationId xmlns:a16="http://schemas.microsoft.com/office/drawing/2014/main" id="{D2ABFBBF-2D4A-3580-F28B-867F28001542}"/>
              </a:ext>
            </a:extLst>
          </p:cNvPr>
          <p:cNvSpPr>
            <a:spLocks noGrp="1"/>
          </p:cNvSpPr>
          <p:nvPr>
            <p:ph type="ftr" sz="quarter" idx="11"/>
          </p:nvPr>
        </p:nvSpPr>
        <p:spPr/>
        <p:txBody>
          <a:bodyPr/>
          <a:lstStyle/>
          <a:p>
            <a:r>
              <a:rPr lang="en-US" dirty="0"/>
              <a:t>Nuclear Fission</a:t>
            </a:r>
          </a:p>
        </p:txBody>
      </p:sp>
      <p:sp>
        <p:nvSpPr>
          <p:cNvPr id="6" name="Slide Number Placeholder 5">
            <a:extLst>
              <a:ext uri="{FF2B5EF4-FFF2-40B4-BE49-F238E27FC236}">
                <a16:creationId xmlns:a16="http://schemas.microsoft.com/office/drawing/2014/main" id="{75804133-E405-62DD-9174-90575710507E}"/>
              </a:ext>
            </a:extLst>
          </p:cNvPr>
          <p:cNvSpPr>
            <a:spLocks noGrp="1"/>
          </p:cNvSpPr>
          <p:nvPr>
            <p:ph type="sldNum" sz="quarter" idx="12"/>
          </p:nvPr>
        </p:nvSpPr>
        <p:spPr/>
        <p:txBody>
          <a:bodyPr/>
          <a:lstStyle/>
          <a:p>
            <a:fld id="{1E02110C-3259-4DA0-B096-CC695DE8AFFF}" type="slidenum">
              <a:rPr lang="en-US" smtClean="0"/>
              <a:pPr/>
              <a:t>10</a:t>
            </a:fld>
            <a:endParaRPr lang="en-US"/>
          </a:p>
        </p:txBody>
      </p:sp>
      <p:graphicFrame>
        <p:nvGraphicFramePr>
          <p:cNvPr id="9" name="Object 6">
            <a:extLst>
              <a:ext uri="{FF2B5EF4-FFF2-40B4-BE49-F238E27FC236}">
                <a16:creationId xmlns:a16="http://schemas.microsoft.com/office/drawing/2014/main" id="{C4480894-C67E-6363-1BBC-6D8015A61A82}"/>
              </a:ext>
            </a:extLst>
          </p:cNvPr>
          <p:cNvGraphicFramePr>
            <a:graphicFrameLocks noChangeAspect="1"/>
          </p:cNvGraphicFramePr>
          <p:nvPr>
            <p:extLst>
              <p:ext uri="{D42A27DB-BD31-4B8C-83A1-F6EECF244321}">
                <p14:modId xmlns:p14="http://schemas.microsoft.com/office/powerpoint/2010/main" val="2761911200"/>
              </p:ext>
            </p:extLst>
          </p:nvPr>
        </p:nvGraphicFramePr>
        <p:xfrm>
          <a:off x="762000" y="5198333"/>
          <a:ext cx="6481763" cy="695325"/>
        </p:xfrm>
        <a:graphic>
          <a:graphicData uri="http://schemas.openxmlformats.org/presentationml/2006/ole">
            <mc:AlternateContent xmlns:mc="http://schemas.openxmlformats.org/markup-compatibility/2006">
              <mc:Choice xmlns:v="urn:schemas-microsoft-com:vml" Requires="v">
                <p:oleObj name="Equation" r:id="rId3" imgW="2603160" imgH="279360" progId="Equation.3">
                  <p:embed/>
                </p:oleObj>
              </mc:Choice>
              <mc:Fallback>
                <p:oleObj name="Equation" r:id="rId3" imgW="2603160" imgH="279360" progId="Equation.3">
                  <p:embed/>
                  <p:pic>
                    <p:nvPicPr>
                      <p:cNvPr id="4711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198333"/>
                        <a:ext cx="6481763"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 name="Content Placeholder 14">
            <a:extLst>
              <a:ext uri="{FF2B5EF4-FFF2-40B4-BE49-F238E27FC236}">
                <a16:creationId xmlns:a16="http://schemas.microsoft.com/office/drawing/2014/main" id="{E2651146-3979-FE5E-A757-6E53D3E32103}"/>
              </a:ext>
            </a:extLst>
          </p:cNvPr>
          <p:cNvPicPr>
            <a:picLocks noGrp="1" noChangeAspect="1"/>
          </p:cNvPicPr>
          <p:nvPr>
            <p:ph sz="half" idx="2"/>
          </p:nvPr>
        </p:nvPicPr>
        <p:blipFill>
          <a:blip r:embed="rId5" cstate="print">
            <a:extLst>
              <a:ext uri="{28A0092B-C50C-407E-A947-70E740481C1C}">
                <a14:useLocalDpi xmlns:a14="http://schemas.microsoft.com/office/drawing/2010/main" val="0"/>
              </a:ext>
            </a:extLst>
          </a:blip>
          <a:stretch>
            <a:fillRect/>
          </a:stretch>
        </p:blipFill>
        <p:spPr>
          <a:xfrm>
            <a:off x="7672308" y="987551"/>
            <a:ext cx="3910092" cy="5138738"/>
          </a:xfrm>
        </p:spPr>
      </p:pic>
      <p:sp>
        <p:nvSpPr>
          <p:cNvPr id="10" name="TextBox 9">
            <a:extLst>
              <a:ext uri="{FF2B5EF4-FFF2-40B4-BE49-F238E27FC236}">
                <a16:creationId xmlns:a16="http://schemas.microsoft.com/office/drawing/2014/main" id="{7E367C3B-D3F9-B4C2-F473-585DAA89DD8D}"/>
              </a:ext>
            </a:extLst>
          </p:cNvPr>
          <p:cNvSpPr txBox="1"/>
          <p:nvPr/>
        </p:nvSpPr>
        <p:spPr>
          <a:xfrm>
            <a:off x="7685008" y="5815995"/>
            <a:ext cx="848309" cy="276999"/>
          </a:xfrm>
          <a:prstGeom prst="rect">
            <a:avLst/>
          </a:prstGeom>
          <a:noFill/>
        </p:spPr>
        <p:txBody>
          <a:bodyPr wrap="none" rtlCol="0">
            <a:spAutoFit/>
          </a:bodyPr>
          <a:lstStyle/>
          <a:p>
            <a:pPr algn="ctr"/>
            <a:r>
              <a:rPr lang="en-US" sz="1200" dirty="0">
                <a:solidFill>
                  <a:schemeClr val="tx1">
                    <a:tint val="75000"/>
                  </a:schemeClr>
                </a:solidFill>
                <a:latin typeface="Arial" panose="020B0604020202020204" pitchFamily="34" charset="0"/>
                <a:cs typeface="Arial" panose="020B0604020202020204" pitchFamily="34" charset="0"/>
              </a:rPr>
              <a:t>Wikipedia</a:t>
            </a:r>
          </a:p>
        </p:txBody>
      </p:sp>
    </p:spTree>
    <p:extLst>
      <p:ext uri="{BB962C8B-B14F-4D97-AF65-F5344CB8AC3E}">
        <p14:creationId xmlns:p14="http://schemas.microsoft.com/office/powerpoint/2010/main" val="238082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227ED-D3CE-1C96-F931-08570FCB8DE2}"/>
              </a:ext>
            </a:extLst>
          </p:cNvPr>
          <p:cNvSpPr>
            <a:spLocks noGrp="1"/>
          </p:cNvSpPr>
          <p:nvPr>
            <p:ph type="title"/>
          </p:nvPr>
        </p:nvSpPr>
        <p:spPr/>
        <p:txBody>
          <a:bodyPr/>
          <a:lstStyle/>
          <a:p>
            <a:r>
              <a:rPr lang="en-US" dirty="0"/>
              <a:t>Fissile vs. Fissionable</a:t>
            </a:r>
          </a:p>
        </p:txBody>
      </p:sp>
      <p:sp>
        <p:nvSpPr>
          <p:cNvPr id="3" name="Content Placeholder 2">
            <a:extLst>
              <a:ext uri="{FF2B5EF4-FFF2-40B4-BE49-F238E27FC236}">
                <a16:creationId xmlns:a16="http://schemas.microsoft.com/office/drawing/2014/main" id="{5F3B5804-FC51-68AC-A1E2-3A42F7082977}"/>
              </a:ext>
            </a:extLst>
          </p:cNvPr>
          <p:cNvSpPr>
            <a:spLocks noGrp="1"/>
          </p:cNvSpPr>
          <p:nvPr>
            <p:ph idx="1"/>
          </p:nvPr>
        </p:nvSpPr>
        <p:spPr/>
        <p:txBody>
          <a:bodyPr/>
          <a:lstStyle/>
          <a:p>
            <a:pPr>
              <a:spcAft>
                <a:spcPts val="1200"/>
              </a:spcAft>
            </a:pPr>
            <a:r>
              <a:rPr lang="en-US" dirty="0"/>
              <a:t>Fissionable – Capable of undergoing fission after capturing a high or low energy neutron.  Example:  U-238</a:t>
            </a:r>
          </a:p>
          <a:p>
            <a:r>
              <a:rPr lang="en-US" dirty="0"/>
              <a:t>Fissile – Capable of sustaining a fission chain reaction</a:t>
            </a:r>
          </a:p>
          <a:p>
            <a:pPr lvl="1"/>
            <a:r>
              <a:rPr lang="en-US" dirty="0"/>
              <a:t>Implies fission from only low energy (</a:t>
            </a:r>
            <a:r>
              <a:rPr lang="en-US" i="1" dirty="0"/>
              <a:t>thermal</a:t>
            </a:r>
            <a:r>
              <a:rPr lang="en-US" dirty="0"/>
              <a:t>) neutrons</a:t>
            </a:r>
          </a:p>
          <a:p>
            <a:pPr lvl="1"/>
            <a:r>
              <a:rPr lang="en-US" dirty="0"/>
              <a:t>Subset of fissionable</a:t>
            </a:r>
          </a:p>
          <a:p>
            <a:pPr lvl="1"/>
            <a:r>
              <a:rPr lang="en-US" dirty="0"/>
              <a:t>Examples:  U-235, Pu-239</a:t>
            </a:r>
          </a:p>
          <a:p>
            <a:pPr marL="0" indent="0">
              <a:buNone/>
            </a:pPr>
            <a:endParaRPr lang="en-US" dirty="0"/>
          </a:p>
          <a:p>
            <a:pPr marL="0" indent="0" algn="ctr">
              <a:buNone/>
            </a:pPr>
            <a:r>
              <a:rPr lang="en-US" dirty="0"/>
              <a:t>U-235 is the only naturally occurring fissile isotope</a:t>
            </a:r>
          </a:p>
        </p:txBody>
      </p:sp>
      <p:sp>
        <p:nvSpPr>
          <p:cNvPr id="4" name="Date Placeholder 3">
            <a:extLst>
              <a:ext uri="{FF2B5EF4-FFF2-40B4-BE49-F238E27FC236}">
                <a16:creationId xmlns:a16="http://schemas.microsoft.com/office/drawing/2014/main" id="{5C297B83-FCAF-8980-FA04-FCB95B562DD5}"/>
              </a:ext>
            </a:extLst>
          </p:cNvPr>
          <p:cNvSpPr>
            <a:spLocks noGrp="1"/>
          </p:cNvSpPr>
          <p:nvPr>
            <p:ph type="dt" sz="half" idx="10"/>
          </p:nvPr>
        </p:nvSpPr>
        <p:spPr/>
        <p:txBody>
          <a:bodyPr/>
          <a:lstStyle/>
          <a:p>
            <a:fld id="{A9FCA2D8-1BC5-4BD4-BDD8-0E59D06D3BC1}" type="datetime1">
              <a:rPr lang="en-US" smtClean="0"/>
              <a:t>10/2/2023</a:t>
            </a:fld>
            <a:endParaRPr lang="en-US" dirty="0"/>
          </a:p>
        </p:txBody>
      </p:sp>
      <p:sp>
        <p:nvSpPr>
          <p:cNvPr id="5" name="Footer Placeholder 4">
            <a:extLst>
              <a:ext uri="{FF2B5EF4-FFF2-40B4-BE49-F238E27FC236}">
                <a16:creationId xmlns:a16="http://schemas.microsoft.com/office/drawing/2014/main" id="{031F7EB6-88FB-14CA-1215-7973089DE163}"/>
              </a:ext>
            </a:extLst>
          </p:cNvPr>
          <p:cNvSpPr>
            <a:spLocks noGrp="1"/>
          </p:cNvSpPr>
          <p:nvPr>
            <p:ph type="ftr" sz="quarter" idx="11"/>
          </p:nvPr>
        </p:nvSpPr>
        <p:spPr/>
        <p:txBody>
          <a:bodyPr/>
          <a:lstStyle/>
          <a:p>
            <a:r>
              <a:rPr lang="en-US"/>
              <a:t>Nuclear Fission</a:t>
            </a:r>
            <a:endParaRPr lang="en-US" dirty="0"/>
          </a:p>
        </p:txBody>
      </p:sp>
      <p:sp>
        <p:nvSpPr>
          <p:cNvPr id="6" name="Slide Number Placeholder 5">
            <a:extLst>
              <a:ext uri="{FF2B5EF4-FFF2-40B4-BE49-F238E27FC236}">
                <a16:creationId xmlns:a16="http://schemas.microsoft.com/office/drawing/2014/main" id="{50A66956-1ED6-FBB5-394B-64C765E28A96}"/>
              </a:ext>
            </a:extLst>
          </p:cNvPr>
          <p:cNvSpPr>
            <a:spLocks noGrp="1"/>
          </p:cNvSpPr>
          <p:nvPr>
            <p:ph type="sldNum" sz="quarter" idx="12"/>
          </p:nvPr>
        </p:nvSpPr>
        <p:spPr/>
        <p:txBody>
          <a:bodyPr/>
          <a:lstStyle/>
          <a:p>
            <a:fld id="{1E02110C-3259-4DA0-B096-CC695DE8AFFF}" type="slidenum">
              <a:rPr lang="en-US" smtClean="0"/>
              <a:pPr/>
              <a:t>11</a:t>
            </a:fld>
            <a:endParaRPr lang="en-US"/>
          </a:p>
        </p:txBody>
      </p:sp>
    </p:spTree>
    <p:extLst>
      <p:ext uri="{BB962C8B-B14F-4D97-AF65-F5344CB8AC3E}">
        <p14:creationId xmlns:p14="http://schemas.microsoft.com/office/powerpoint/2010/main" val="2525410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60EA-8B40-A3F0-4C5B-B36EEC0A4EE5}"/>
              </a:ext>
            </a:extLst>
          </p:cNvPr>
          <p:cNvSpPr>
            <a:spLocks noGrp="1"/>
          </p:cNvSpPr>
          <p:nvPr>
            <p:ph type="title"/>
          </p:nvPr>
        </p:nvSpPr>
        <p:spPr/>
        <p:txBody>
          <a:bodyPr/>
          <a:lstStyle/>
          <a:p>
            <a:r>
              <a:rPr lang="en-US" dirty="0"/>
              <a:t>What is “Critical?”</a:t>
            </a:r>
          </a:p>
        </p:txBody>
      </p:sp>
      <p:sp>
        <p:nvSpPr>
          <p:cNvPr id="3" name="Content Placeholder 2">
            <a:extLst>
              <a:ext uri="{FF2B5EF4-FFF2-40B4-BE49-F238E27FC236}">
                <a16:creationId xmlns:a16="http://schemas.microsoft.com/office/drawing/2014/main" id="{7BFCA232-0851-3AAA-559D-25EA24B0A4E4}"/>
              </a:ext>
            </a:extLst>
          </p:cNvPr>
          <p:cNvSpPr>
            <a:spLocks noGrp="1"/>
          </p:cNvSpPr>
          <p:nvPr>
            <p:ph idx="1"/>
          </p:nvPr>
        </p:nvSpPr>
        <p:spPr>
          <a:xfrm>
            <a:off x="609600" y="987551"/>
            <a:ext cx="10972800" cy="5368799"/>
          </a:xfrm>
        </p:spPr>
        <p:txBody>
          <a:bodyPr>
            <a:normAutofit/>
          </a:bodyPr>
          <a:lstStyle/>
          <a:p>
            <a:r>
              <a:rPr lang="en-US" dirty="0"/>
              <a:t>Critical – Nuclear reaction is self-sustaining, no change in power</a:t>
            </a:r>
          </a:p>
          <a:p>
            <a:r>
              <a:rPr lang="en-US" dirty="0"/>
              <a:t>Subcritical and supercritical</a:t>
            </a:r>
          </a:p>
          <a:p>
            <a:r>
              <a:rPr lang="en-US" dirty="0"/>
              <a:t>Critical mass – The smallest amount of fissile material to sustain a nuclear fission chain reaction</a:t>
            </a:r>
          </a:p>
          <a:p>
            <a:pPr lvl="1"/>
            <a:r>
              <a:rPr lang="en-US" dirty="0"/>
              <a:t>Density</a:t>
            </a:r>
          </a:p>
          <a:p>
            <a:pPr lvl="1"/>
            <a:r>
              <a:rPr lang="en-US" dirty="0"/>
              <a:t>Enrichment</a:t>
            </a:r>
          </a:p>
          <a:p>
            <a:pPr lvl="1"/>
            <a:r>
              <a:rPr lang="en-US" dirty="0"/>
              <a:t>Shape</a:t>
            </a:r>
          </a:p>
          <a:p>
            <a:pPr lvl="1"/>
            <a:r>
              <a:rPr lang="en-US" dirty="0"/>
              <a:t>Temperature</a:t>
            </a:r>
          </a:p>
          <a:p>
            <a:pPr lvl="1"/>
            <a:r>
              <a:rPr lang="en-US" dirty="0"/>
              <a:t>Surroundings</a:t>
            </a:r>
          </a:p>
        </p:txBody>
      </p:sp>
      <p:sp>
        <p:nvSpPr>
          <p:cNvPr id="4" name="Date Placeholder 3">
            <a:extLst>
              <a:ext uri="{FF2B5EF4-FFF2-40B4-BE49-F238E27FC236}">
                <a16:creationId xmlns:a16="http://schemas.microsoft.com/office/drawing/2014/main" id="{A0CF7082-392F-5BC3-2A4B-C4A3C0C750D1}"/>
              </a:ext>
            </a:extLst>
          </p:cNvPr>
          <p:cNvSpPr>
            <a:spLocks noGrp="1"/>
          </p:cNvSpPr>
          <p:nvPr>
            <p:ph type="dt" sz="half" idx="10"/>
          </p:nvPr>
        </p:nvSpPr>
        <p:spPr/>
        <p:txBody>
          <a:bodyPr/>
          <a:lstStyle/>
          <a:p>
            <a:fld id="{A9FCA2D8-1BC5-4BD4-BDD8-0E59D06D3BC1}" type="datetime1">
              <a:rPr lang="en-US" smtClean="0"/>
              <a:t>10/2/2023</a:t>
            </a:fld>
            <a:endParaRPr lang="en-US" dirty="0"/>
          </a:p>
        </p:txBody>
      </p:sp>
      <p:sp>
        <p:nvSpPr>
          <p:cNvPr id="5" name="Footer Placeholder 4">
            <a:extLst>
              <a:ext uri="{FF2B5EF4-FFF2-40B4-BE49-F238E27FC236}">
                <a16:creationId xmlns:a16="http://schemas.microsoft.com/office/drawing/2014/main" id="{7B02DE88-305B-0652-6307-C24D46EB8613}"/>
              </a:ext>
            </a:extLst>
          </p:cNvPr>
          <p:cNvSpPr>
            <a:spLocks noGrp="1"/>
          </p:cNvSpPr>
          <p:nvPr>
            <p:ph type="ftr" sz="quarter" idx="11"/>
          </p:nvPr>
        </p:nvSpPr>
        <p:spPr/>
        <p:txBody>
          <a:bodyPr/>
          <a:lstStyle/>
          <a:p>
            <a:r>
              <a:rPr lang="en-US"/>
              <a:t>Nuclear Fission</a:t>
            </a:r>
            <a:endParaRPr lang="en-US" dirty="0"/>
          </a:p>
        </p:txBody>
      </p:sp>
      <p:sp>
        <p:nvSpPr>
          <p:cNvPr id="6" name="Slide Number Placeholder 5">
            <a:extLst>
              <a:ext uri="{FF2B5EF4-FFF2-40B4-BE49-F238E27FC236}">
                <a16:creationId xmlns:a16="http://schemas.microsoft.com/office/drawing/2014/main" id="{B795F02D-4555-45CF-3F45-B6FE857E74FF}"/>
              </a:ext>
            </a:extLst>
          </p:cNvPr>
          <p:cNvSpPr>
            <a:spLocks noGrp="1"/>
          </p:cNvSpPr>
          <p:nvPr>
            <p:ph type="sldNum" sz="quarter" idx="12"/>
          </p:nvPr>
        </p:nvSpPr>
        <p:spPr/>
        <p:txBody>
          <a:bodyPr/>
          <a:lstStyle/>
          <a:p>
            <a:fld id="{1E02110C-3259-4DA0-B096-CC695DE8AFFF}" type="slidenum">
              <a:rPr lang="en-US" smtClean="0"/>
              <a:pPr/>
              <a:t>12</a:t>
            </a:fld>
            <a:endParaRPr lang="en-US"/>
          </a:p>
        </p:txBody>
      </p:sp>
    </p:spTree>
    <p:extLst>
      <p:ext uri="{BB962C8B-B14F-4D97-AF65-F5344CB8AC3E}">
        <p14:creationId xmlns:p14="http://schemas.microsoft.com/office/powerpoint/2010/main" val="1105992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24EF-E2CB-3413-B70F-8E838F40426F}"/>
              </a:ext>
            </a:extLst>
          </p:cNvPr>
          <p:cNvSpPr>
            <a:spLocks noGrp="1"/>
          </p:cNvSpPr>
          <p:nvPr>
            <p:ph type="title"/>
          </p:nvPr>
        </p:nvSpPr>
        <p:spPr/>
        <p:txBody>
          <a:bodyPr/>
          <a:lstStyle/>
          <a:p>
            <a:r>
              <a:rPr lang="en-US" dirty="0"/>
              <a:t>Mechanism</a:t>
            </a:r>
          </a:p>
        </p:txBody>
      </p:sp>
      <p:sp>
        <p:nvSpPr>
          <p:cNvPr id="3" name="Content Placeholder 2">
            <a:extLst>
              <a:ext uri="{FF2B5EF4-FFF2-40B4-BE49-F238E27FC236}">
                <a16:creationId xmlns:a16="http://schemas.microsoft.com/office/drawing/2014/main" id="{9D0BE681-5F49-AA7D-023C-9B1438647C65}"/>
              </a:ext>
            </a:extLst>
          </p:cNvPr>
          <p:cNvSpPr>
            <a:spLocks noGrp="1"/>
          </p:cNvSpPr>
          <p:nvPr>
            <p:ph idx="1"/>
          </p:nvPr>
        </p:nvSpPr>
        <p:spPr/>
        <p:txBody>
          <a:bodyPr>
            <a:normAutofit/>
          </a:bodyPr>
          <a:lstStyle/>
          <a:p>
            <a:pPr marL="0" indent="0">
              <a:buNone/>
            </a:pPr>
            <a:r>
              <a:rPr lang="en-US" dirty="0"/>
              <a:t>Binding Energy</a:t>
            </a:r>
          </a:p>
          <a:p>
            <a:r>
              <a:rPr lang="en-US" dirty="0"/>
              <a:t>Mass Defect</a:t>
            </a:r>
          </a:p>
          <a:p>
            <a:r>
              <a:rPr lang="en-US" dirty="0"/>
              <a:t>Mass-Energy Equivalence</a:t>
            </a:r>
          </a:p>
          <a:p>
            <a:pPr lvl="1"/>
            <a:r>
              <a:rPr lang="en-US" dirty="0"/>
              <a:t>Special Relativity, 1905</a:t>
            </a:r>
          </a:p>
          <a:p>
            <a:pPr lvl="1"/>
            <a:r>
              <a:rPr lang="en-US" dirty="0">
                <a:latin typeface="Times New Roman" panose="02020603050405020304" pitchFamily="18" charset="0"/>
                <a:cs typeface="Times New Roman" panose="02020603050405020304" pitchFamily="18" charset="0"/>
              </a:rPr>
              <a:t>E = mc</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r>
              <a:rPr lang="en-US" dirty="0"/>
              <a:t> </a:t>
            </a:r>
          </a:p>
          <a:p>
            <a:r>
              <a:rPr lang="en-US" dirty="0"/>
              <a:t>Example</a:t>
            </a:r>
          </a:p>
          <a:p>
            <a:pPr lvl="1">
              <a:tabLst>
                <a:tab pos="4518025" algn="dec"/>
              </a:tabLst>
            </a:pPr>
            <a:r>
              <a:rPr lang="en-US" dirty="0"/>
              <a:t>Mass U-235:	235.043929 amu</a:t>
            </a:r>
          </a:p>
          <a:p>
            <a:pPr lvl="1">
              <a:tabLst>
                <a:tab pos="4518025" algn="dec"/>
              </a:tabLst>
            </a:pPr>
            <a:r>
              <a:rPr lang="en-US" dirty="0"/>
              <a:t>Mass 92 p + 143 n:	236.908487 amu</a:t>
            </a:r>
          </a:p>
          <a:p>
            <a:pPr lvl="1">
              <a:tabLst>
                <a:tab pos="4518025" algn="dec"/>
              </a:tabLst>
            </a:pPr>
            <a:r>
              <a:rPr lang="en-US" dirty="0"/>
              <a:t>Mass defect:	1.864558 amu (3.0970 X 10</a:t>
            </a:r>
            <a:r>
              <a:rPr lang="en-US" baseline="30000" dirty="0"/>
              <a:t>-27</a:t>
            </a:r>
            <a:r>
              <a:rPr lang="en-US" dirty="0"/>
              <a:t> kg)</a:t>
            </a:r>
          </a:p>
          <a:p>
            <a:pPr lvl="1"/>
            <a:endParaRPr lang="en-US" dirty="0"/>
          </a:p>
        </p:txBody>
      </p:sp>
      <p:sp>
        <p:nvSpPr>
          <p:cNvPr id="4" name="Date Placeholder 3">
            <a:extLst>
              <a:ext uri="{FF2B5EF4-FFF2-40B4-BE49-F238E27FC236}">
                <a16:creationId xmlns:a16="http://schemas.microsoft.com/office/drawing/2014/main" id="{350EC500-B0F7-AC08-EB51-6BEEB1AD2F9A}"/>
              </a:ext>
            </a:extLst>
          </p:cNvPr>
          <p:cNvSpPr>
            <a:spLocks noGrp="1"/>
          </p:cNvSpPr>
          <p:nvPr>
            <p:ph type="dt" sz="half" idx="10"/>
          </p:nvPr>
        </p:nvSpPr>
        <p:spPr/>
        <p:txBody>
          <a:bodyPr/>
          <a:lstStyle/>
          <a:p>
            <a:fld id="{A9FCA2D8-1BC5-4BD4-BDD8-0E59D06D3BC1}" type="datetime1">
              <a:rPr lang="en-US" smtClean="0"/>
              <a:t>10/2/2023</a:t>
            </a:fld>
            <a:endParaRPr lang="en-US" dirty="0"/>
          </a:p>
        </p:txBody>
      </p:sp>
      <p:sp>
        <p:nvSpPr>
          <p:cNvPr id="5" name="Footer Placeholder 4">
            <a:extLst>
              <a:ext uri="{FF2B5EF4-FFF2-40B4-BE49-F238E27FC236}">
                <a16:creationId xmlns:a16="http://schemas.microsoft.com/office/drawing/2014/main" id="{B4328105-4F20-AEFB-3D96-B4DB7E1409B6}"/>
              </a:ext>
            </a:extLst>
          </p:cNvPr>
          <p:cNvSpPr>
            <a:spLocks noGrp="1"/>
          </p:cNvSpPr>
          <p:nvPr>
            <p:ph type="ftr" sz="quarter" idx="11"/>
          </p:nvPr>
        </p:nvSpPr>
        <p:spPr/>
        <p:txBody>
          <a:bodyPr/>
          <a:lstStyle/>
          <a:p>
            <a:r>
              <a:rPr lang="en-US"/>
              <a:t>Nuclear Fission</a:t>
            </a:r>
            <a:endParaRPr lang="en-US" dirty="0"/>
          </a:p>
        </p:txBody>
      </p:sp>
      <p:sp>
        <p:nvSpPr>
          <p:cNvPr id="6" name="Slide Number Placeholder 5">
            <a:extLst>
              <a:ext uri="{FF2B5EF4-FFF2-40B4-BE49-F238E27FC236}">
                <a16:creationId xmlns:a16="http://schemas.microsoft.com/office/drawing/2014/main" id="{97013FCB-413B-03F4-2BB4-792FEABB9B24}"/>
              </a:ext>
            </a:extLst>
          </p:cNvPr>
          <p:cNvSpPr>
            <a:spLocks noGrp="1"/>
          </p:cNvSpPr>
          <p:nvPr>
            <p:ph type="sldNum" sz="quarter" idx="12"/>
          </p:nvPr>
        </p:nvSpPr>
        <p:spPr/>
        <p:txBody>
          <a:bodyPr/>
          <a:lstStyle/>
          <a:p>
            <a:fld id="{1E02110C-3259-4DA0-B096-CC695DE8AFFF}" type="slidenum">
              <a:rPr lang="en-US" smtClean="0"/>
              <a:pPr/>
              <a:t>13</a:t>
            </a:fld>
            <a:endParaRPr lang="en-US"/>
          </a:p>
        </p:txBody>
      </p:sp>
      <p:sp>
        <p:nvSpPr>
          <p:cNvPr id="7" name="TextBox 6">
            <a:extLst>
              <a:ext uri="{FF2B5EF4-FFF2-40B4-BE49-F238E27FC236}">
                <a16:creationId xmlns:a16="http://schemas.microsoft.com/office/drawing/2014/main" id="{B799FA32-34AE-B459-13EC-D67F0165592F}"/>
              </a:ext>
            </a:extLst>
          </p:cNvPr>
          <p:cNvSpPr txBox="1"/>
          <p:nvPr/>
        </p:nvSpPr>
        <p:spPr>
          <a:xfrm>
            <a:off x="8775700" y="1676400"/>
            <a:ext cx="2362200" cy="2062103"/>
          </a:xfrm>
          <a:prstGeom prst="rect">
            <a:avLst/>
          </a:prstGeom>
          <a:noFill/>
        </p:spPr>
        <p:txBody>
          <a:bodyPr wrap="square" rtlCol="0">
            <a:spAutoFit/>
          </a:bodyPr>
          <a:lstStyle/>
          <a:p>
            <a:pPr algn="ctr"/>
            <a:r>
              <a:rPr lang="en-US" sz="3200" dirty="0">
                <a:solidFill>
                  <a:srgbClr val="C00000"/>
                </a:solidFill>
                <a:latin typeface="Arial" panose="020B0604020202020204" pitchFamily="34" charset="0"/>
                <a:cs typeface="Arial" panose="020B0604020202020204" pitchFamily="34" charset="0"/>
              </a:rPr>
              <a:t>The binding energy of the U-235 nucleus</a:t>
            </a:r>
          </a:p>
        </p:txBody>
      </p:sp>
      <p:sp>
        <p:nvSpPr>
          <p:cNvPr id="8" name="Freeform: Shape 7">
            <a:extLst>
              <a:ext uri="{FF2B5EF4-FFF2-40B4-BE49-F238E27FC236}">
                <a16:creationId xmlns:a16="http://schemas.microsoft.com/office/drawing/2014/main" id="{C82CC37D-ED72-59C0-AB77-BEC3611DCC6D}"/>
              </a:ext>
            </a:extLst>
          </p:cNvPr>
          <p:cNvSpPr/>
          <p:nvPr/>
        </p:nvSpPr>
        <p:spPr>
          <a:xfrm>
            <a:off x="9403644" y="3725332"/>
            <a:ext cx="1111956" cy="1580445"/>
          </a:xfrm>
          <a:custGeom>
            <a:avLst/>
            <a:gdLst>
              <a:gd name="connsiteX0" fmla="*/ 564445 w 1034977"/>
              <a:gd name="connsiteY0" fmla="*/ 0 h 1478845"/>
              <a:gd name="connsiteX1" fmla="*/ 948267 w 1034977"/>
              <a:gd name="connsiteY1" fmla="*/ 383823 h 1478845"/>
              <a:gd name="connsiteX2" fmla="*/ 948267 w 1034977"/>
              <a:gd name="connsiteY2" fmla="*/ 959556 h 1478845"/>
              <a:gd name="connsiteX3" fmla="*/ 0 w 1034977"/>
              <a:gd name="connsiteY3" fmla="*/ 1478845 h 1478845"/>
              <a:gd name="connsiteX0" fmla="*/ 738147 w 1026957"/>
              <a:gd name="connsiteY0" fmla="*/ 0 h 1546578"/>
              <a:gd name="connsiteX1" fmla="*/ 948267 w 1026957"/>
              <a:gd name="connsiteY1" fmla="*/ 451556 h 1546578"/>
              <a:gd name="connsiteX2" fmla="*/ 948267 w 1026957"/>
              <a:gd name="connsiteY2" fmla="*/ 1027289 h 1546578"/>
              <a:gd name="connsiteX3" fmla="*/ 0 w 1026957"/>
              <a:gd name="connsiteY3" fmla="*/ 1546578 h 1546578"/>
              <a:gd name="connsiteX0" fmla="*/ 738147 w 1049641"/>
              <a:gd name="connsiteY0" fmla="*/ 0 h 1546578"/>
              <a:gd name="connsiteX1" fmla="*/ 1006168 w 1049641"/>
              <a:gd name="connsiteY1" fmla="*/ 474134 h 1546578"/>
              <a:gd name="connsiteX2" fmla="*/ 948267 w 1049641"/>
              <a:gd name="connsiteY2" fmla="*/ 1027289 h 1546578"/>
              <a:gd name="connsiteX3" fmla="*/ 0 w 1049641"/>
              <a:gd name="connsiteY3" fmla="*/ 1546578 h 1546578"/>
              <a:gd name="connsiteX0" fmla="*/ 738147 w 1060675"/>
              <a:gd name="connsiteY0" fmla="*/ 0 h 1546578"/>
              <a:gd name="connsiteX1" fmla="*/ 1006168 w 1060675"/>
              <a:gd name="connsiteY1" fmla="*/ 474134 h 1546578"/>
              <a:gd name="connsiteX2" fmla="*/ 948267 w 1060675"/>
              <a:gd name="connsiteY2" fmla="*/ 1027289 h 1546578"/>
              <a:gd name="connsiteX3" fmla="*/ 0 w 1060675"/>
              <a:gd name="connsiteY3" fmla="*/ 1546578 h 1546578"/>
              <a:gd name="connsiteX0" fmla="*/ 738147 w 1097608"/>
              <a:gd name="connsiteY0" fmla="*/ 0 h 1546578"/>
              <a:gd name="connsiteX1" fmla="*/ 1064068 w 1097608"/>
              <a:gd name="connsiteY1" fmla="*/ 474134 h 1546578"/>
              <a:gd name="connsiteX2" fmla="*/ 948267 w 1097608"/>
              <a:gd name="connsiteY2" fmla="*/ 1027289 h 1546578"/>
              <a:gd name="connsiteX3" fmla="*/ 0 w 1097608"/>
              <a:gd name="connsiteY3" fmla="*/ 1546578 h 1546578"/>
              <a:gd name="connsiteX0" fmla="*/ 897374 w 1072959"/>
              <a:gd name="connsiteY0" fmla="*/ 0 h 1580445"/>
              <a:gd name="connsiteX1" fmla="*/ 1064068 w 1072959"/>
              <a:gd name="connsiteY1" fmla="*/ 508001 h 1580445"/>
              <a:gd name="connsiteX2" fmla="*/ 948267 w 1072959"/>
              <a:gd name="connsiteY2" fmla="*/ 1061156 h 1580445"/>
              <a:gd name="connsiteX3" fmla="*/ 0 w 1072959"/>
              <a:gd name="connsiteY3" fmla="*/ 1580445 h 1580445"/>
              <a:gd name="connsiteX0" fmla="*/ 897374 w 1123449"/>
              <a:gd name="connsiteY0" fmla="*/ 0 h 1580445"/>
              <a:gd name="connsiteX1" fmla="*/ 1121969 w 1123449"/>
              <a:gd name="connsiteY1" fmla="*/ 609601 h 1580445"/>
              <a:gd name="connsiteX2" fmla="*/ 948267 w 1123449"/>
              <a:gd name="connsiteY2" fmla="*/ 1061156 h 1580445"/>
              <a:gd name="connsiteX3" fmla="*/ 0 w 1123449"/>
              <a:gd name="connsiteY3" fmla="*/ 1580445 h 1580445"/>
            </a:gdLst>
            <a:ahLst/>
            <a:cxnLst>
              <a:cxn ang="0">
                <a:pos x="connsiteX0" y="connsiteY0"/>
              </a:cxn>
              <a:cxn ang="0">
                <a:pos x="connsiteX1" y="connsiteY1"/>
              </a:cxn>
              <a:cxn ang="0">
                <a:pos x="connsiteX2" y="connsiteY2"/>
              </a:cxn>
              <a:cxn ang="0">
                <a:pos x="connsiteX3" y="connsiteY3"/>
              </a:cxn>
            </a:cxnLst>
            <a:rect l="l" t="t" r="r" b="b"/>
            <a:pathLst>
              <a:path w="1123449" h="1580445">
                <a:moveTo>
                  <a:pt x="897374" y="0"/>
                </a:moveTo>
                <a:cubicBezTo>
                  <a:pt x="1057300" y="111948"/>
                  <a:pt x="1113487" y="432742"/>
                  <a:pt x="1121969" y="609601"/>
                </a:cubicBezTo>
                <a:cubicBezTo>
                  <a:pt x="1130451" y="786460"/>
                  <a:pt x="1106311" y="878652"/>
                  <a:pt x="948267" y="1061156"/>
                </a:cubicBezTo>
                <a:cubicBezTo>
                  <a:pt x="790223" y="1243660"/>
                  <a:pt x="395111" y="1412052"/>
                  <a:pt x="0" y="1580445"/>
                </a:cubicBezTo>
              </a:path>
            </a:pathLst>
          </a:custGeom>
          <a:noFill/>
          <a:ln w="76200">
            <a:solidFill>
              <a:srgbClr val="C0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403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1000"/>
                            </p:stCondLst>
                            <p:childTnLst>
                              <p:par>
                                <p:cTn id="9" presetID="26" presetClass="emph" presetSubtype="0" repeatCount="indefinite" fill="hold" grpId="1"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C7C7594-E88F-8DC5-812B-2B768ABE8E83}"/>
              </a:ext>
            </a:extLst>
          </p:cNvPr>
          <p:cNvSpPr txBox="1"/>
          <p:nvPr/>
        </p:nvSpPr>
        <p:spPr>
          <a:xfrm>
            <a:off x="5176516" y="4865184"/>
            <a:ext cx="183896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U-235 nucleus</a:t>
            </a:r>
          </a:p>
        </p:txBody>
      </p:sp>
      <p:pic>
        <p:nvPicPr>
          <p:cNvPr id="8" name="Picture 7">
            <a:extLst>
              <a:ext uri="{FF2B5EF4-FFF2-40B4-BE49-F238E27FC236}">
                <a16:creationId xmlns:a16="http://schemas.microsoft.com/office/drawing/2014/main" id="{E4BDBF8F-F373-63A9-E66B-9118C4DB4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762" y="2683762"/>
            <a:ext cx="1490475" cy="1490475"/>
          </a:xfrm>
          <a:prstGeom prst="rect">
            <a:avLst/>
          </a:prstGeom>
        </p:spPr>
      </p:pic>
      <p:sp>
        <p:nvSpPr>
          <p:cNvPr id="2" name="Title 1">
            <a:extLst>
              <a:ext uri="{FF2B5EF4-FFF2-40B4-BE49-F238E27FC236}">
                <a16:creationId xmlns:a16="http://schemas.microsoft.com/office/drawing/2014/main" id="{F1CF96D4-11CD-9B3A-0713-9DB05ADA96BC}"/>
              </a:ext>
            </a:extLst>
          </p:cNvPr>
          <p:cNvSpPr>
            <a:spLocks noGrp="1"/>
          </p:cNvSpPr>
          <p:nvPr>
            <p:ph type="title"/>
          </p:nvPr>
        </p:nvSpPr>
        <p:spPr/>
        <p:txBody>
          <a:bodyPr/>
          <a:lstStyle/>
          <a:p>
            <a:r>
              <a:rPr lang="en-US" dirty="0"/>
              <a:t>Mechanism</a:t>
            </a:r>
          </a:p>
        </p:txBody>
      </p:sp>
      <p:sp>
        <p:nvSpPr>
          <p:cNvPr id="4" name="Date Placeholder 3">
            <a:extLst>
              <a:ext uri="{FF2B5EF4-FFF2-40B4-BE49-F238E27FC236}">
                <a16:creationId xmlns:a16="http://schemas.microsoft.com/office/drawing/2014/main" id="{7D53F4E2-AF8B-B427-1556-ABEF858F8619}"/>
              </a:ext>
            </a:extLst>
          </p:cNvPr>
          <p:cNvSpPr>
            <a:spLocks noGrp="1"/>
          </p:cNvSpPr>
          <p:nvPr>
            <p:ph type="dt" sz="half" idx="10"/>
          </p:nvPr>
        </p:nvSpPr>
        <p:spPr/>
        <p:txBody>
          <a:bodyPr/>
          <a:lstStyle/>
          <a:p>
            <a:fld id="{A9FCA2D8-1BC5-4BD4-BDD8-0E59D06D3BC1}" type="datetime1">
              <a:rPr lang="en-US" smtClean="0"/>
              <a:t>10/2/2023</a:t>
            </a:fld>
            <a:endParaRPr lang="en-US" dirty="0"/>
          </a:p>
        </p:txBody>
      </p:sp>
      <p:sp>
        <p:nvSpPr>
          <p:cNvPr id="5" name="Footer Placeholder 4">
            <a:extLst>
              <a:ext uri="{FF2B5EF4-FFF2-40B4-BE49-F238E27FC236}">
                <a16:creationId xmlns:a16="http://schemas.microsoft.com/office/drawing/2014/main" id="{FEC66D25-B091-4FC1-6EAB-710978D77105}"/>
              </a:ext>
            </a:extLst>
          </p:cNvPr>
          <p:cNvSpPr>
            <a:spLocks noGrp="1"/>
          </p:cNvSpPr>
          <p:nvPr>
            <p:ph type="ftr" sz="quarter" idx="11"/>
          </p:nvPr>
        </p:nvSpPr>
        <p:spPr/>
        <p:txBody>
          <a:bodyPr/>
          <a:lstStyle/>
          <a:p>
            <a:r>
              <a:rPr lang="en-US"/>
              <a:t>Nuclear Fission</a:t>
            </a:r>
            <a:endParaRPr lang="en-US" dirty="0"/>
          </a:p>
        </p:txBody>
      </p:sp>
      <p:sp>
        <p:nvSpPr>
          <p:cNvPr id="6" name="Slide Number Placeholder 5">
            <a:extLst>
              <a:ext uri="{FF2B5EF4-FFF2-40B4-BE49-F238E27FC236}">
                <a16:creationId xmlns:a16="http://schemas.microsoft.com/office/drawing/2014/main" id="{861DAE35-CE16-61D0-541D-5FF20394ACB4}"/>
              </a:ext>
            </a:extLst>
          </p:cNvPr>
          <p:cNvSpPr>
            <a:spLocks noGrp="1"/>
          </p:cNvSpPr>
          <p:nvPr>
            <p:ph type="sldNum" sz="quarter" idx="12"/>
          </p:nvPr>
        </p:nvSpPr>
        <p:spPr/>
        <p:txBody>
          <a:bodyPr/>
          <a:lstStyle/>
          <a:p>
            <a:fld id="{1E02110C-3259-4DA0-B096-CC695DE8AFFF}" type="slidenum">
              <a:rPr lang="en-US" smtClean="0"/>
              <a:pPr/>
              <a:t>14</a:t>
            </a:fld>
            <a:endParaRPr lang="en-US"/>
          </a:p>
        </p:txBody>
      </p:sp>
      <p:pic>
        <p:nvPicPr>
          <p:cNvPr id="10" name="Picture 9">
            <a:extLst>
              <a:ext uri="{FF2B5EF4-FFF2-40B4-BE49-F238E27FC236}">
                <a16:creationId xmlns:a16="http://schemas.microsoft.com/office/drawing/2014/main" id="{AA17E188-9C88-07BD-83F1-B75BFC27C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9" y="3303269"/>
            <a:ext cx="260605" cy="251460"/>
          </a:xfrm>
          <a:prstGeom prst="rect">
            <a:avLst/>
          </a:prstGeom>
        </p:spPr>
      </p:pic>
      <p:sp>
        <p:nvSpPr>
          <p:cNvPr id="11" name="TextBox 10">
            <a:extLst>
              <a:ext uri="{FF2B5EF4-FFF2-40B4-BE49-F238E27FC236}">
                <a16:creationId xmlns:a16="http://schemas.microsoft.com/office/drawing/2014/main" id="{04524B5F-F20A-CACB-ADEC-7CF036C63361}"/>
              </a:ext>
            </a:extLst>
          </p:cNvPr>
          <p:cNvSpPr txBox="1"/>
          <p:nvPr/>
        </p:nvSpPr>
        <p:spPr>
          <a:xfrm>
            <a:off x="121835" y="3657600"/>
            <a:ext cx="109677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Neutron</a:t>
            </a:r>
          </a:p>
        </p:txBody>
      </p:sp>
      <p:sp>
        <p:nvSpPr>
          <p:cNvPr id="13" name="TextBox 12">
            <a:extLst>
              <a:ext uri="{FF2B5EF4-FFF2-40B4-BE49-F238E27FC236}">
                <a16:creationId xmlns:a16="http://schemas.microsoft.com/office/drawing/2014/main" id="{57F89C59-4EBD-574A-9F7B-87C9304F88B8}"/>
              </a:ext>
            </a:extLst>
          </p:cNvPr>
          <p:cNvSpPr txBox="1"/>
          <p:nvPr/>
        </p:nvSpPr>
        <p:spPr>
          <a:xfrm>
            <a:off x="5176516" y="4865184"/>
            <a:ext cx="183896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U-236 nucleus</a:t>
            </a:r>
          </a:p>
        </p:txBody>
      </p:sp>
      <p:sp>
        <p:nvSpPr>
          <p:cNvPr id="14" name="TextBox 13">
            <a:extLst>
              <a:ext uri="{FF2B5EF4-FFF2-40B4-BE49-F238E27FC236}">
                <a16:creationId xmlns:a16="http://schemas.microsoft.com/office/drawing/2014/main" id="{A3B8CF23-A0C2-397E-0AE1-06551DE3FFA3}"/>
              </a:ext>
            </a:extLst>
          </p:cNvPr>
          <p:cNvSpPr txBox="1"/>
          <p:nvPr/>
        </p:nvSpPr>
        <p:spPr>
          <a:xfrm>
            <a:off x="5270195" y="5272548"/>
            <a:ext cx="1651606" cy="400110"/>
          </a:xfrm>
          <a:prstGeom prst="rect">
            <a:avLst/>
          </a:prstGeom>
          <a:noFill/>
        </p:spPr>
        <p:txBody>
          <a:bodyPr wrap="none" rtlCol="0">
            <a:spAutoFit/>
          </a:bodyPr>
          <a:lstStyle/>
          <a:p>
            <a:r>
              <a:rPr lang="en-US" sz="2000" b="1" dirty="0">
                <a:solidFill>
                  <a:srgbClr val="C00000"/>
                </a:solidFill>
                <a:latin typeface="Arial" panose="020B0604020202020204" pitchFamily="34" charset="0"/>
                <a:cs typeface="Arial" panose="020B0604020202020204" pitchFamily="34" charset="0"/>
              </a:rPr>
              <a:t>UNSTABLE!</a:t>
            </a:r>
          </a:p>
        </p:txBody>
      </p:sp>
      <p:pic>
        <p:nvPicPr>
          <p:cNvPr id="16" name="Picture 15">
            <a:extLst>
              <a:ext uri="{FF2B5EF4-FFF2-40B4-BE49-F238E27FC236}">
                <a16:creationId xmlns:a16="http://schemas.microsoft.com/office/drawing/2014/main" id="{2AF305BF-49AA-B82B-C8A8-8474B7875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3904" y="2688334"/>
            <a:ext cx="1504191" cy="1481331"/>
          </a:xfrm>
          <a:prstGeom prst="rect">
            <a:avLst/>
          </a:prstGeom>
        </p:spPr>
      </p:pic>
      <p:sp>
        <p:nvSpPr>
          <p:cNvPr id="17" name="Explosion: 8 Points 16">
            <a:extLst>
              <a:ext uri="{FF2B5EF4-FFF2-40B4-BE49-F238E27FC236}">
                <a16:creationId xmlns:a16="http://schemas.microsoft.com/office/drawing/2014/main" id="{9282C1CA-E806-E0AF-9480-3F8BF3FFBFC1}"/>
              </a:ext>
            </a:extLst>
          </p:cNvPr>
          <p:cNvSpPr/>
          <p:nvPr/>
        </p:nvSpPr>
        <p:spPr>
          <a:xfrm>
            <a:off x="2743200" y="304800"/>
            <a:ext cx="6705600" cy="6416676"/>
          </a:xfrm>
          <a:prstGeom prst="irregularSeal1">
            <a:avLst/>
          </a:prstGeom>
          <a:solidFill>
            <a:srgbClr val="FFFF00"/>
          </a:solidFill>
          <a:ln>
            <a:noFill/>
          </a:ln>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8E8BEE4-3E78-2307-066D-1227E24656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6211" y="2850641"/>
            <a:ext cx="1179578" cy="1156718"/>
          </a:xfrm>
          <a:prstGeom prst="rect">
            <a:avLst/>
          </a:prstGeom>
        </p:spPr>
      </p:pic>
      <p:sp>
        <p:nvSpPr>
          <p:cNvPr id="20" name="TextBox 19">
            <a:extLst>
              <a:ext uri="{FF2B5EF4-FFF2-40B4-BE49-F238E27FC236}">
                <a16:creationId xmlns:a16="http://schemas.microsoft.com/office/drawing/2014/main" id="{E67FF84D-F11D-84B7-146B-AEB36FCC7AE4}"/>
              </a:ext>
            </a:extLst>
          </p:cNvPr>
          <p:cNvSpPr txBox="1"/>
          <p:nvPr/>
        </p:nvSpPr>
        <p:spPr>
          <a:xfrm>
            <a:off x="8841993" y="457854"/>
            <a:ext cx="101181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Ba-144</a:t>
            </a:r>
          </a:p>
        </p:txBody>
      </p:sp>
      <p:sp>
        <p:nvSpPr>
          <p:cNvPr id="22" name="TextBox 21">
            <a:extLst>
              <a:ext uri="{FF2B5EF4-FFF2-40B4-BE49-F238E27FC236}">
                <a16:creationId xmlns:a16="http://schemas.microsoft.com/office/drawing/2014/main" id="{E8C312D5-2990-3911-4585-BF7679EF2D57}"/>
              </a:ext>
            </a:extLst>
          </p:cNvPr>
          <p:cNvSpPr txBox="1"/>
          <p:nvPr/>
        </p:nvSpPr>
        <p:spPr>
          <a:xfrm>
            <a:off x="8942179" y="6000036"/>
            <a:ext cx="81144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Kr-89</a:t>
            </a:r>
          </a:p>
        </p:txBody>
      </p:sp>
      <p:pic>
        <p:nvPicPr>
          <p:cNvPr id="24" name="Picture 23">
            <a:extLst>
              <a:ext uri="{FF2B5EF4-FFF2-40B4-BE49-F238E27FC236}">
                <a16:creationId xmlns:a16="http://schemas.microsoft.com/office/drawing/2014/main" id="{75D51D47-744E-02D5-B861-868EA2BC6A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9937" y="2937509"/>
            <a:ext cx="992126" cy="982982"/>
          </a:xfrm>
          <a:prstGeom prst="rect">
            <a:avLst/>
          </a:prstGeom>
        </p:spPr>
      </p:pic>
      <p:pic>
        <p:nvPicPr>
          <p:cNvPr id="26" name="Picture 25">
            <a:extLst>
              <a:ext uri="{FF2B5EF4-FFF2-40B4-BE49-F238E27FC236}">
                <a16:creationId xmlns:a16="http://schemas.microsoft.com/office/drawing/2014/main" id="{FF526659-C132-E1E5-A3B4-A2A907E1F3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5697" y="3303270"/>
            <a:ext cx="260605" cy="251460"/>
          </a:xfrm>
          <a:prstGeom prst="rect">
            <a:avLst/>
          </a:prstGeom>
        </p:spPr>
      </p:pic>
      <p:pic>
        <p:nvPicPr>
          <p:cNvPr id="29" name="Picture 28">
            <a:extLst>
              <a:ext uri="{FF2B5EF4-FFF2-40B4-BE49-F238E27FC236}">
                <a16:creationId xmlns:a16="http://schemas.microsoft.com/office/drawing/2014/main" id="{31F60F00-4B50-2705-D8D3-63E82E48D3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5697" y="3303270"/>
            <a:ext cx="260605" cy="251460"/>
          </a:xfrm>
          <a:prstGeom prst="rect">
            <a:avLst/>
          </a:prstGeom>
        </p:spPr>
      </p:pic>
      <p:pic>
        <p:nvPicPr>
          <p:cNvPr id="31" name="Picture 30">
            <a:extLst>
              <a:ext uri="{FF2B5EF4-FFF2-40B4-BE49-F238E27FC236}">
                <a16:creationId xmlns:a16="http://schemas.microsoft.com/office/drawing/2014/main" id="{3E0F1A13-7BE0-A30C-F269-0DFDFEE63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5697" y="3303270"/>
            <a:ext cx="260605" cy="251460"/>
          </a:xfrm>
          <a:prstGeom prst="rect">
            <a:avLst/>
          </a:prstGeom>
        </p:spPr>
      </p:pic>
      <p:sp>
        <p:nvSpPr>
          <p:cNvPr id="32" name="TextBox 31">
            <a:extLst>
              <a:ext uri="{FF2B5EF4-FFF2-40B4-BE49-F238E27FC236}">
                <a16:creationId xmlns:a16="http://schemas.microsoft.com/office/drawing/2014/main" id="{F121DE72-113C-10B2-DACE-78CDF902543F}"/>
              </a:ext>
            </a:extLst>
          </p:cNvPr>
          <p:cNvSpPr txBox="1"/>
          <p:nvPr/>
        </p:nvSpPr>
        <p:spPr>
          <a:xfrm>
            <a:off x="10425002" y="2650586"/>
            <a:ext cx="122501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Neutrons</a:t>
            </a:r>
          </a:p>
        </p:txBody>
      </p:sp>
    </p:spTree>
    <p:extLst>
      <p:ext uri="{BB962C8B-B14F-4D97-AF65-F5344CB8AC3E}">
        <p14:creationId xmlns:p14="http://schemas.microsoft.com/office/powerpoint/2010/main" val="315685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4.375E-6 0 L 0.49023 0 " pathEditMode="relative" rAng="0" ptsTypes="AA">
                                      <p:cBhvr>
                                        <p:cTn id="12" dur="2000" fill="hold"/>
                                        <p:tgtEl>
                                          <p:spTgt spid="10"/>
                                        </p:tgtEl>
                                        <p:attrNameLst>
                                          <p:attrName>ppt_x</p:attrName>
                                          <p:attrName>ppt_y</p:attrName>
                                        </p:attrNameLst>
                                      </p:cBhvr>
                                      <p:rCtr x="24505" y="0"/>
                                    </p:animMotion>
                                  </p:childTnLst>
                                </p:cTn>
                              </p:par>
                            </p:childTnLst>
                          </p:cTn>
                        </p:par>
                        <p:par>
                          <p:cTn id="13" fill="hold">
                            <p:stCondLst>
                              <p:cond delay="2000"/>
                            </p:stCondLst>
                            <p:childTnLst>
                              <p:par>
                                <p:cTn id="14" presetID="1" presetClass="exit" presetSubtype="0" fill="hold" nodeType="afterEffect">
                                  <p:stCondLst>
                                    <p:cond delay="500"/>
                                  </p:stCondLst>
                                  <p:childTnLst>
                                    <p:set>
                                      <p:cBhvr>
                                        <p:cTn id="15" dur="1" fill="hold">
                                          <p:stCondLst>
                                            <p:cond delay="0"/>
                                          </p:stCondLst>
                                        </p:cTn>
                                        <p:tgtEl>
                                          <p:spTgt spid="8"/>
                                        </p:tgtEl>
                                        <p:attrNameLst>
                                          <p:attrName>style.visibility</p:attrName>
                                        </p:attrNameLst>
                                      </p:cBhvr>
                                      <p:to>
                                        <p:strVal val="hidden"/>
                                      </p:to>
                                    </p:set>
                                  </p:childTnLst>
                                </p:cTn>
                              </p:par>
                              <p:par>
                                <p:cTn id="16" presetID="1" presetClass="exit" presetSubtype="0" fill="hold" nodeType="withEffect">
                                  <p:stCondLst>
                                    <p:cond delay="500"/>
                                  </p:stCondLst>
                                  <p:childTnLst>
                                    <p:set>
                                      <p:cBhvr>
                                        <p:cTn id="17" dur="1" fill="hold">
                                          <p:stCondLst>
                                            <p:cond delay="0"/>
                                          </p:stCondLst>
                                        </p:cTn>
                                        <p:tgtEl>
                                          <p:spTgt spid="10"/>
                                        </p:tgtEl>
                                        <p:attrNameLst>
                                          <p:attrName>style.visibility</p:attrName>
                                        </p:attrNameLst>
                                      </p:cBhvr>
                                      <p:to>
                                        <p:strVal val="hidden"/>
                                      </p:to>
                                    </p:set>
                                  </p:childTnLst>
                                </p:cTn>
                              </p:par>
                            </p:childTnLst>
                          </p:cTn>
                        </p:par>
                        <p:par>
                          <p:cTn id="18" fill="hold">
                            <p:stCondLst>
                              <p:cond delay="2500"/>
                            </p:stCondLst>
                            <p:childTnLst>
                              <p:par>
                                <p:cTn id="19" presetID="1" presetClass="exit" presetSubtype="0" fill="hold" grpId="0" nodeType="afterEffect">
                                  <p:stCondLst>
                                    <p:cond delay="50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50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4"/>
                                        </p:tgtEl>
                                        <p:attrNameLst>
                                          <p:attrName>style.visibility</p:attrName>
                                        </p:attrNameLst>
                                      </p:cBhvr>
                                      <p:to>
                                        <p:strVal val="visible"/>
                                      </p:to>
                                    </p:set>
                                  </p:childTnLst>
                                </p:cTn>
                              </p:par>
                            </p:childTnLst>
                          </p:cTn>
                        </p:par>
                        <p:par>
                          <p:cTn id="27" fill="hold">
                            <p:stCondLst>
                              <p:cond delay="3000"/>
                            </p:stCondLst>
                            <p:childTnLst>
                              <p:par>
                                <p:cTn id="28" presetID="1"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3000"/>
                            </p:stCondLst>
                            <p:childTnLst>
                              <p:par>
                                <p:cTn id="31" presetID="26" presetClass="emph" presetSubtype="0" repeatCount="indefinite" fill="remove" nodeType="afterEffect">
                                  <p:stCondLst>
                                    <p:cond delay="0"/>
                                  </p:stCondLst>
                                  <p:endCondLst>
                                    <p:cond evt="onNext" delay="0">
                                      <p:tgtEl>
                                        <p:sldTgt/>
                                      </p:tgtEl>
                                    </p:cond>
                                  </p:endCondLst>
                                  <p:childTnLst>
                                    <p:animEffect transition="out" filter="fade">
                                      <p:cBhvr>
                                        <p:cTn id="32" dur="500" tmFilter="0, 0; .2, .5; .8, .5; 1, 0"/>
                                        <p:tgtEl>
                                          <p:spTgt spid="16"/>
                                        </p:tgtEl>
                                      </p:cBhvr>
                                    </p:animEffect>
                                    <p:animScale>
                                      <p:cBhvr>
                                        <p:cTn id="33" dur="250" autoRev="1" fill="hold"/>
                                        <p:tgtEl>
                                          <p:spTgt spid="16"/>
                                        </p:tgtEl>
                                      </p:cBhvr>
                                      <p:by x="105000" y="105000"/>
                                    </p:animScale>
                                  </p:childTnLst>
                                </p:cTn>
                              </p:par>
                              <p:par>
                                <p:cTn id="34" presetID="26" presetClass="emph" presetSubtype="0" repeatCount="indefinite" fill="remove" grpId="1" nodeType="withEffect">
                                  <p:stCondLst>
                                    <p:cond delay="0"/>
                                  </p:stCondLst>
                                  <p:endCondLst>
                                    <p:cond evt="onNext" delay="0">
                                      <p:tgtEl>
                                        <p:sldTgt/>
                                      </p:tgtEl>
                                    </p:cond>
                                  </p:endCondLst>
                                  <p:childTnLst>
                                    <p:animEffect transition="out" filter="fade">
                                      <p:cBhvr>
                                        <p:cTn id="35" dur="500" tmFilter="0, 0; .2, .5; .8, .5; 1, 0"/>
                                        <p:tgtEl>
                                          <p:spTgt spid="14"/>
                                        </p:tgtEl>
                                      </p:cBhvr>
                                    </p:animEffect>
                                    <p:animScale>
                                      <p:cBhvr>
                                        <p:cTn id="36" dur="250" autoRev="1" fill="hold"/>
                                        <p:tgtEl>
                                          <p:spTgt spid="14"/>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xit" presetSubtype="0" fill="hold" grpId="2" nodeType="with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3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1000" fill="hold"/>
                                        <p:tgtEl>
                                          <p:spTgt spid="17"/>
                                        </p:tgtEl>
                                        <p:attrNameLst>
                                          <p:attrName>ppt_w</p:attrName>
                                        </p:attrNameLst>
                                      </p:cBhvr>
                                      <p:tavLst>
                                        <p:tav tm="0">
                                          <p:val>
                                            <p:fltVal val="0"/>
                                          </p:val>
                                        </p:tav>
                                        <p:tav tm="100000">
                                          <p:val>
                                            <p:strVal val="#ppt_w"/>
                                          </p:val>
                                        </p:tav>
                                      </p:tavLst>
                                    </p:anim>
                                    <p:anim calcmode="lin" valueType="num">
                                      <p:cBhvr>
                                        <p:cTn id="48" dur="1000" fill="hold"/>
                                        <p:tgtEl>
                                          <p:spTgt spid="17"/>
                                        </p:tgtEl>
                                        <p:attrNameLst>
                                          <p:attrName>ppt_h</p:attrName>
                                        </p:attrNameLst>
                                      </p:cBhvr>
                                      <p:tavLst>
                                        <p:tav tm="0">
                                          <p:val>
                                            <p:fltVal val="0"/>
                                          </p:val>
                                        </p:tav>
                                        <p:tav tm="100000">
                                          <p:val>
                                            <p:strVal val="#ppt_h"/>
                                          </p:val>
                                        </p:tav>
                                      </p:tavLst>
                                    </p:anim>
                                    <p:anim calcmode="lin" valueType="num">
                                      <p:cBhvr>
                                        <p:cTn id="49" dur="1000" fill="hold"/>
                                        <p:tgtEl>
                                          <p:spTgt spid="17"/>
                                        </p:tgtEl>
                                        <p:attrNameLst>
                                          <p:attrName>style.rotation</p:attrName>
                                        </p:attrNameLst>
                                      </p:cBhvr>
                                      <p:tavLst>
                                        <p:tav tm="0">
                                          <p:val>
                                            <p:fltVal val="90"/>
                                          </p:val>
                                        </p:tav>
                                        <p:tav tm="100000">
                                          <p:val>
                                            <p:fltVal val="0"/>
                                          </p:val>
                                        </p:tav>
                                      </p:tavLst>
                                    </p:anim>
                                    <p:animEffect transition="in" filter="fade">
                                      <p:cBhvr>
                                        <p:cTn id="50" dur="1000"/>
                                        <p:tgtEl>
                                          <p:spTgt spid="17"/>
                                        </p:tgtEl>
                                      </p:cBhvr>
                                    </p:animEffect>
                                  </p:childTnLst>
                                </p:cTn>
                              </p:par>
                            </p:childTnLst>
                          </p:cTn>
                        </p:par>
                        <p:par>
                          <p:cTn id="51" fill="hold">
                            <p:stCondLst>
                              <p:cond delay="1000"/>
                            </p:stCondLst>
                            <p:childTnLst>
                              <p:par>
                                <p:cTn id="52" presetID="26" presetClass="emph" presetSubtype="0" repeatCount="indefinite" fill="remove" grpId="1" nodeType="afterEffect">
                                  <p:stCondLst>
                                    <p:cond delay="0"/>
                                  </p:stCondLst>
                                  <p:endCondLst>
                                    <p:cond evt="onNext" delay="0">
                                      <p:tgtEl>
                                        <p:sldTgt/>
                                      </p:tgtEl>
                                    </p:cond>
                                  </p:endCondLst>
                                  <p:childTnLst>
                                    <p:animEffect transition="out" filter="fade">
                                      <p:cBhvr>
                                        <p:cTn id="53" dur="500" tmFilter="0, 0; .2, .5; .8, .5; 1, 0"/>
                                        <p:tgtEl>
                                          <p:spTgt spid="17"/>
                                        </p:tgtEl>
                                      </p:cBhvr>
                                    </p:animEffect>
                                    <p:animScale>
                                      <p:cBhvr>
                                        <p:cTn id="54" dur="250" autoRev="1" fill="hold"/>
                                        <p:tgtEl>
                                          <p:spTgt spid="17"/>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2" nodeType="clickEffect">
                                  <p:stCondLst>
                                    <p:cond delay="0"/>
                                  </p:stCondLst>
                                  <p:childTnLst>
                                    <p:animEffect transition="out" filter="fade">
                                      <p:cBhvr>
                                        <p:cTn id="58" dur="500"/>
                                        <p:tgtEl>
                                          <p:spTgt spid="17"/>
                                        </p:tgtEl>
                                      </p:cBhvr>
                                    </p:animEffect>
                                    <p:set>
                                      <p:cBhvr>
                                        <p:cTn id="59" dur="1" fill="hold">
                                          <p:stCondLst>
                                            <p:cond delay="499"/>
                                          </p:stCondLst>
                                        </p:cTn>
                                        <p:tgtEl>
                                          <p:spTgt spid="17"/>
                                        </p:tgtEl>
                                        <p:attrNameLst>
                                          <p:attrName>style.visibility</p:attrName>
                                        </p:attrNameLst>
                                      </p:cBhvr>
                                      <p:to>
                                        <p:strVal val="hidden"/>
                                      </p:to>
                                    </p:set>
                                  </p:childTnLst>
                                </p:cTn>
                              </p:par>
                            </p:childTnLst>
                          </p:cTn>
                        </p:par>
                        <p:par>
                          <p:cTn id="60" fill="hold">
                            <p:stCondLst>
                              <p:cond delay="500"/>
                            </p:stCondLst>
                            <p:childTnLst>
                              <p:par>
                                <p:cTn id="61" presetID="1" presetClass="entr" presetSubtype="0" fill="hold" nodeType="after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childTnLst>
                          </p:cTn>
                        </p:par>
                        <p:par>
                          <p:cTn id="77" fill="hold">
                            <p:stCondLst>
                              <p:cond delay="500"/>
                            </p:stCondLst>
                            <p:childTnLst>
                              <p:par>
                                <p:cTn id="78" presetID="42" presetClass="path" presetSubtype="0" accel="50000" decel="50000" fill="hold" nodeType="afterEffect">
                                  <p:stCondLst>
                                    <p:cond delay="0"/>
                                  </p:stCondLst>
                                  <p:childTnLst>
                                    <p:animMotion origin="layout" path="M 0 0 L 0.4 -0.40463 " pathEditMode="relative" rAng="0" ptsTypes="AA">
                                      <p:cBhvr>
                                        <p:cTn id="79" dur="2000" fill="hold"/>
                                        <p:tgtEl>
                                          <p:spTgt spid="19"/>
                                        </p:tgtEl>
                                        <p:attrNameLst>
                                          <p:attrName>ppt_x</p:attrName>
                                          <p:attrName>ppt_y</p:attrName>
                                        </p:attrNameLst>
                                      </p:cBhvr>
                                      <p:rCtr x="20000" y="-20231"/>
                                    </p:animMotion>
                                  </p:childTnLst>
                                </p:cTn>
                              </p:par>
                              <p:par>
                                <p:cTn id="80" presetID="42" presetClass="path" presetSubtype="0" accel="50000" decel="50000" fill="hold" nodeType="withEffect">
                                  <p:stCondLst>
                                    <p:cond delay="0"/>
                                  </p:stCondLst>
                                  <p:childTnLst>
                                    <p:animMotion origin="layout" path="M 0 0 L 0.40625 0.36667 " pathEditMode="relative" rAng="0" ptsTypes="AA">
                                      <p:cBhvr>
                                        <p:cTn id="81" dur="2000" fill="hold"/>
                                        <p:tgtEl>
                                          <p:spTgt spid="24"/>
                                        </p:tgtEl>
                                        <p:attrNameLst>
                                          <p:attrName>ppt_x</p:attrName>
                                          <p:attrName>ppt_y</p:attrName>
                                        </p:attrNameLst>
                                      </p:cBhvr>
                                      <p:rCtr x="20313" y="18333"/>
                                    </p:animMotion>
                                  </p:childTnLst>
                                </p:cTn>
                              </p:par>
                              <p:par>
                                <p:cTn id="82" presetID="42" presetClass="path" presetSubtype="0" accel="50000" decel="50000" fill="hold" nodeType="withEffect">
                                  <p:stCondLst>
                                    <p:cond delay="0"/>
                                  </p:stCondLst>
                                  <p:childTnLst>
                                    <p:animMotion origin="layout" path="M 0 0 L 0.4625 0 " pathEditMode="relative" rAng="0" ptsTypes="AA">
                                      <p:cBhvr>
                                        <p:cTn id="83" dur="2000" fill="hold"/>
                                        <p:tgtEl>
                                          <p:spTgt spid="26"/>
                                        </p:tgtEl>
                                        <p:attrNameLst>
                                          <p:attrName>ppt_x</p:attrName>
                                          <p:attrName>ppt_y</p:attrName>
                                        </p:attrNameLst>
                                      </p:cBhvr>
                                      <p:rCtr x="23125" y="0"/>
                                    </p:animMotion>
                                  </p:childTnLst>
                                </p:cTn>
                              </p:par>
                              <p:par>
                                <p:cTn id="84" presetID="42" presetClass="path" presetSubtype="0" accel="50000" decel="50000" fill="hold" nodeType="withEffect">
                                  <p:stCondLst>
                                    <p:cond delay="0"/>
                                  </p:stCondLst>
                                  <p:childTnLst>
                                    <p:animMotion origin="layout" path="M 0 0 L 0.4375 -0.21736 " pathEditMode="relative" rAng="0" ptsTypes="AA">
                                      <p:cBhvr>
                                        <p:cTn id="85" dur="2000" fill="hold"/>
                                        <p:tgtEl>
                                          <p:spTgt spid="29"/>
                                        </p:tgtEl>
                                        <p:attrNameLst>
                                          <p:attrName>ppt_x</p:attrName>
                                          <p:attrName>ppt_y</p:attrName>
                                        </p:attrNameLst>
                                      </p:cBhvr>
                                      <p:rCtr x="21875" y="-10880"/>
                                    </p:animMotion>
                                  </p:childTnLst>
                                </p:cTn>
                              </p:par>
                              <p:par>
                                <p:cTn id="86" presetID="42" presetClass="path" presetSubtype="0" accel="50000" decel="50000" fill="hold" nodeType="withEffect">
                                  <p:stCondLst>
                                    <p:cond delay="0"/>
                                  </p:stCondLst>
                                  <p:childTnLst>
                                    <p:animMotion origin="layout" path="M 0 0 L 0.425 0.16875 " pathEditMode="relative" rAng="0" ptsTypes="AA">
                                      <p:cBhvr>
                                        <p:cTn id="87" dur="2000" fill="hold"/>
                                        <p:tgtEl>
                                          <p:spTgt spid="31"/>
                                        </p:tgtEl>
                                        <p:attrNameLst>
                                          <p:attrName>ppt_x</p:attrName>
                                          <p:attrName>ppt_y</p:attrName>
                                        </p:attrNameLst>
                                      </p:cBhvr>
                                      <p:rCtr x="21250" y="8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11" grpId="1"/>
      <p:bldP spid="13" grpId="0"/>
      <p:bldP spid="13" grpId="1"/>
      <p:bldP spid="14" grpId="0"/>
      <p:bldP spid="14" grpId="1"/>
      <p:bldP spid="14" grpId="2"/>
      <p:bldP spid="17" grpId="0" animBg="1"/>
      <p:bldP spid="17" grpId="1" animBg="1"/>
      <p:bldP spid="17" grpId="2" animBg="1"/>
      <p:bldP spid="20" grpId="0"/>
      <p:bldP spid="22"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407D-42FF-33E8-8040-18811A10FF33}"/>
              </a:ext>
            </a:extLst>
          </p:cNvPr>
          <p:cNvSpPr>
            <a:spLocks noGrp="1"/>
          </p:cNvSpPr>
          <p:nvPr>
            <p:ph type="title"/>
          </p:nvPr>
        </p:nvSpPr>
        <p:spPr/>
        <p:txBody>
          <a:bodyPr/>
          <a:lstStyle/>
          <a:p>
            <a:r>
              <a:rPr lang="en-US" dirty="0"/>
              <a:t>Mechanism</a:t>
            </a:r>
          </a:p>
        </p:txBody>
      </p:sp>
      <p:sp>
        <p:nvSpPr>
          <p:cNvPr id="7" name="Text Placeholder 6">
            <a:extLst>
              <a:ext uri="{FF2B5EF4-FFF2-40B4-BE49-F238E27FC236}">
                <a16:creationId xmlns:a16="http://schemas.microsoft.com/office/drawing/2014/main" id="{E2B7F3E8-4435-58A0-7482-9B7C958D0E20}"/>
              </a:ext>
            </a:extLst>
          </p:cNvPr>
          <p:cNvSpPr>
            <a:spLocks noGrp="1"/>
          </p:cNvSpPr>
          <p:nvPr>
            <p:ph type="body" idx="1"/>
          </p:nvPr>
        </p:nvSpPr>
        <p:spPr/>
        <p:txBody>
          <a:bodyPr>
            <a:normAutofit/>
          </a:bodyPr>
          <a:lstStyle/>
          <a:p>
            <a:r>
              <a:rPr lang="en-US" sz="3200" b="0" dirty="0"/>
              <a:t>Reactants</a:t>
            </a:r>
          </a:p>
        </p:txBody>
      </p:sp>
      <p:graphicFrame>
        <p:nvGraphicFramePr>
          <p:cNvPr id="11" name="Table 11">
            <a:extLst>
              <a:ext uri="{FF2B5EF4-FFF2-40B4-BE49-F238E27FC236}">
                <a16:creationId xmlns:a16="http://schemas.microsoft.com/office/drawing/2014/main" id="{F0FB0CD8-1078-4187-C1C5-5EC4C60D9B9A}"/>
              </a:ext>
            </a:extLst>
          </p:cNvPr>
          <p:cNvGraphicFramePr>
            <a:graphicFrameLocks noGrp="1"/>
          </p:cNvGraphicFramePr>
          <p:nvPr>
            <p:ph sz="half" idx="2"/>
            <p:extLst>
              <p:ext uri="{D42A27DB-BD31-4B8C-83A1-F6EECF244321}">
                <p14:modId xmlns:p14="http://schemas.microsoft.com/office/powerpoint/2010/main" val="2252536189"/>
              </p:ext>
            </p:extLst>
          </p:nvPr>
        </p:nvGraphicFramePr>
        <p:xfrm>
          <a:off x="609600" y="1676400"/>
          <a:ext cx="5029200" cy="2499360"/>
        </p:xfrm>
        <a:graphic>
          <a:graphicData uri="http://schemas.openxmlformats.org/drawingml/2006/table">
            <a:tbl>
              <a:tblPr firstRow="1" bandRow="1">
                <a:tableStyleId>{21E4AEA4-8DFA-4A89-87EB-49C32662AFE0}</a:tableStyleId>
              </a:tblPr>
              <a:tblGrid>
                <a:gridCol w="1905000">
                  <a:extLst>
                    <a:ext uri="{9D8B030D-6E8A-4147-A177-3AD203B41FA5}">
                      <a16:colId xmlns:a16="http://schemas.microsoft.com/office/drawing/2014/main" val="1184841230"/>
                    </a:ext>
                  </a:extLst>
                </a:gridCol>
                <a:gridCol w="3124200">
                  <a:extLst>
                    <a:ext uri="{9D8B030D-6E8A-4147-A177-3AD203B41FA5}">
                      <a16:colId xmlns:a16="http://schemas.microsoft.com/office/drawing/2014/main" val="1518178606"/>
                    </a:ext>
                  </a:extLst>
                </a:gridCol>
              </a:tblGrid>
              <a:tr h="370840">
                <a:tc>
                  <a:txBody>
                    <a:bodyPr/>
                    <a:lstStyle/>
                    <a:p>
                      <a:pPr algn="ctr"/>
                      <a:r>
                        <a:rPr lang="en-US" sz="2800" dirty="0"/>
                        <a:t>Nuclide</a:t>
                      </a:r>
                    </a:p>
                  </a:txBody>
                  <a:tcPr/>
                </a:tc>
                <a:tc>
                  <a:txBody>
                    <a:bodyPr/>
                    <a:lstStyle/>
                    <a:p>
                      <a:pPr algn="ctr"/>
                      <a:r>
                        <a:rPr lang="en-US" sz="2800" dirty="0"/>
                        <a:t>Atomic Mass</a:t>
                      </a:r>
                      <a:br>
                        <a:rPr lang="en-US" sz="2800" dirty="0"/>
                      </a:br>
                      <a:r>
                        <a:rPr lang="en-US" sz="2800" dirty="0"/>
                        <a:t>(amu)</a:t>
                      </a:r>
                    </a:p>
                  </a:txBody>
                  <a:tcPr/>
                </a:tc>
                <a:extLst>
                  <a:ext uri="{0D108BD9-81ED-4DB2-BD59-A6C34878D82A}">
                    <a16:rowId xmlns:a16="http://schemas.microsoft.com/office/drawing/2014/main" val="280380010"/>
                  </a:ext>
                </a:extLst>
              </a:tr>
              <a:tr h="370840">
                <a:tc>
                  <a:txBody>
                    <a:bodyPr/>
                    <a:lstStyle/>
                    <a:p>
                      <a:r>
                        <a:rPr lang="en-US" sz="2800" dirty="0"/>
                        <a:t>Neutron</a:t>
                      </a:r>
                    </a:p>
                  </a:txBody>
                  <a:tcPr/>
                </a:tc>
                <a:tc>
                  <a:txBody>
                    <a:bodyPr/>
                    <a:lstStyle/>
                    <a:p>
                      <a:pPr>
                        <a:tabLst>
                          <a:tab pos="914400" algn="dec"/>
                        </a:tabLst>
                      </a:pPr>
                      <a:r>
                        <a:rPr lang="en-US" sz="2800" dirty="0"/>
                        <a:t>	1.008 665</a:t>
                      </a:r>
                    </a:p>
                  </a:txBody>
                  <a:tcPr/>
                </a:tc>
                <a:extLst>
                  <a:ext uri="{0D108BD9-81ED-4DB2-BD59-A6C34878D82A}">
                    <a16:rowId xmlns:a16="http://schemas.microsoft.com/office/drawing/2014/main" val="3067907725"/>
                  </a:ext>
                </a:extLst>
              </a:tr>
              <a:tr h="370840">
                <a:tc>
                  <a:txBody>
                    <a:bodyPr/>
                    <a:lstStyle/>
                    <a:p>
                      <a:r>
                        <a:rPr lang="en-US" sz="2800" dirty="0"/>
                        <a:t>U-235</a:t>
                      </a:r>
                    </a:p>
                  </a:txBody>
                  <a:tcPr/>
                </a:tc>
                <a:tc>
                  <a:txBody>
                    <a:bodyPr/>
                    <a:lstStyle/>
                    <a:p>
                      <a:pPr>
                        <a:tabLst>
                          <a:tab pos="914400" algn="dec"/>
                        </a:tabLst>
                      </a:pPr>
                      <a:r>
                        <a:rPr lang="en-US" sz="2800" dirty="0"/>
                        <a:t>	235.043 929</a:t>
                      </a:r>
                    </a:p>
                  </a:txBody>
                  <a:tcPr/>
                </a:tc>
                <a:extLst>
                  <a:ext uri="{0D108BD9-81ED-4DB2-BD59-A6C34878D82A}">
                    <a16:rowId xmlns:a16="http://schemas.microsoft.com/office/drawing/2014/main" val="3103815700"/>
                  </a:ext>
                </a:extLst>
              </a:tr>
              <a:tr h="370840">
                <a:tc>
                  <a:txBody>
                    <a:bodyPr/>
                    <a:lstStyle/>
                    <a:p>
                      <a:r>
                        <a:rPr lang="en-US" sz="2800" dirty="0"/>
                        <a:t>Total</a:t>
                      </a:r>
                    </a:p>
                  </a:txBody>
                  <a:tcPr/>
                </a:tc>
                <a:tc>
                  <a:txBody>
                    <a:bodyPr/>
                    <a:lstStyle/>
                    <a:p>
                      <a:pPr>
                        <a:tabLst>
                          <a:tab pos="914400" algn="dec"/>
                        </a:tabLst>
                      </a:pPr>
                      <a:r>
                        <a:rPr lang="en-US" sz="2800" dirty="0"/>
                        <a:t>	236.052 594 </a:t>
                      </a:r>
                    </a:p>
                  </a:txBody>
                  <a:tcPr/>
                </a:tc>
                <a:extLst>
                  <a:ext uri="{0D108BD9-81ED-4DB2-BD59-A6C34878D82A}">
                    <a16:rowId xmlns:a16="http://schemas.microsoft.com/office/drawing/2014/main" val="3446462905"/>
                  </a:ext>
                </a:extLst>
              </a:tr>
            </a:tbl>
          </a:graphicData>
        </a:graphic>
      </p:graphicFrame>
      <p:sp>
        <p:nvSpPr>
          <p:cNvPr id="9" name="Text Placeholder 8">
            <a:extLst>
              <a:ext uri="{FF2B5EF4-FFF2-40B4-BE49-F238E27FC236}">
                <a16:creationId xmlns:a16="http://schemas.microsoft.com/office/drawing/2014/main" id="{D411052A-684F-36FF-3140-EF9167419CCF}"/>
              </a:ext>
            </a:extLst>
          </p:cNvPr>
          <p:cNvSpPr>
            <a:spLocks noGrp="1"/>
          </p:cNvSpPr>
          <p:nvPr>
            <p:ph type="body" sz="quarter" idx="3"/>
          </p:nvPr>
        </p:nvSpPr>
        <p:spPr/>
        <p:txBody>
          <a:bodyPr>
            <a:normAutofit/>
          </a:bodyPr>
          <a:lstStyle/>
          <a:p>
            <a:r>
              <a:rPr lang="en-US" sz="3200" b="0" dirty="0"/>
              <a:t>Products</a:t>
            </a:r>
          </a:p>
        </p:txBody>
      </p:sp>
      <p:sp>
        <p:nvSpPr>
          <p:cNvPr id="4" name="Date Placeholder 3">
            <a:extLst>
              <a:ext uri="{FF2B5EF4-FFF2-40B4-BE49-F238E27FC236}">
                <a16:creationId xmlns:a16="http://schemas.microsoft.com/office/drawing/2014/main" id="{E515AF09-96FE-8716-9354-AB97D1A4B4F2}"/>
              </a:ext>
            </a:extLst>
          </p:cNvPr>
          <p:cNvSpPr>
            <a:spLocks noGrp="1"/>
          </p:cNvSpPr>
          <p:nvPr>
            <p:ph type="dt" sz="half" idx="10"/>
          </p:nvPr>
        </p:nvSpPr>
        <p:spPr/>
        <p:txBody>
          <a:bodyPr/>
          <a:lstStyle/>
          <a:p>
            <a:fld id="{A9FCA2D8-1BC5-4BD4-BDD8-0E59D06D3BC1}" type="datetime1">
              <a:rPr lang="en-US" smtClean="0"/>
              <a:t>10/2/2023</a:t>
            </a:fld>
            <a:endParaRPr lang="en-US" dirty="0"/>
          </a:p>
        </p:txBody>
      </p:sp>
      <p:sp>
        <p:nvSpPr>
          <p:cNvPr id="5" name="Footer Placeholder 4">
            <a:extLst>
              <a:ext uri="{FF2B5EF4-FFF2-40B4-BE49-F238E27FC236}">
                <a16:creationId xmlns:a16="http://schemas.microsoft.com/office/drawing/2014/main" id="{965B7436-C09D-F87E-C54E-E1701C25CEEC}"/>
              </a:ext>
            </a:extLst>
          </p:cNvPr>
          <p:cNvSpPr>
            <a:spLocks noGrp="1"/>
          </p:cNvSpPr>
          <p:nvPr>
            <p:ph type="ftr" sz="quarter" idx="11"/>
          </p:nvPr>
        </p:nvSpPr>
        <p:spPr/>
        <p:txBody>
          <a:bodyPr/>
          <a:lstStyle/>
          <a:p>
            <a:r>
              <a:rPr lang="en-US"/>
              <a:t>Nuclear Fission</a:t>
            </a:r>
            <a:endParaRPr lang="en-US" dirty="0"/>
          </a:p>
        </p:txBody>
      </p:sp>
      <p:sp>
        <p:nvSpPr>
          <p:cNvPr id="6" name="Slide Number Placeholder 5">
            <a:extLst>
              <a:ext uri="{FF2B5EF4-FFF2-40B4-BE49-F238E27FC236}">
                <a16:creationId xmlns:a16="http://schemas.microsoft.com/office/drawing/2014/main" id="{9AA44834-EFFA-7657-842F-74D215644037}"/>
              </a:ext>
            </a:extLst>
          </p:cNvPr>
          <p:cNvSpPr>
            <a:spLocks noGrp="1"/>
          </p:cNvSpPr>
          <p:nvPr>
            <p:ph type="sldNum" sz="quarter" idx="12"/>
          </p:nvPr>
        </p:nvSpPr>
        <p:spPr/>
        <p:txBody>
          <a:bodyPr/>
          <a:lstStyle/>
          <a:p>
            <a:fld id="{1E02110C-3259-4DA0-B096-CC695DE8AFFF}" type="slidenum">
              <a:rPr lang="en-US" smtClean="0"/>
              <a:pPr/>
              <a:t>15</a:t>
            </a:fld>
            <a:endParaRPr lang="en-US"/>
          </a:p>
        </p:txBody>
      </p:sp>
      <p:graphicFrame>
        <p:nvGraphicFramePr>
          <p:cNvPr id="12" name="Content Placeholder 11">
            <a:extLst>
              <a:ext uri="{FF2B5EF4-FFF2-40B4-BE49-F238E27FC236}">
                <a16:creationId xmlns:a16="http://schemas.microsoft.com/office/drawing/2014/main" id="{3522CA5A-07DB-4B05-89AA-D21AF8B9176E}"/>
              </a:ext>
            </a:extLst>
          </p:cNvPr>
          <p:cNvGraphicFramePr>
            <a:graphicFrameLocks noGrp="1"/>
          </p:cNvGraphicFramePr>
          <p:nvPr>
            <p:ph sz="quarter" idx="4"/>
            <p:extLst>
              <p:ext uri="{D42A27DB-BD31-4B8C-83A1-F6EECF244321}">
                <p14:modId xmlns:p14="http://schemas.microsoft.com/office/powerpoint/2010/main" val="2121643269"/>
              </p:ext>
            </p:extLst>
          </p:nvPr>
        </p:nvGraphicFramePr>
        <p:xfrm>
          <a:off x="6192838" y="1676400"/>
          <a:ext cx="5029200" cy="3017520"/>
        </p:xfrm>
        <a:graphic>
          <a:graphicData uri="http://schemas.openxmlformats.org/drawingml/2006/table">
            <a:tbl>
              <a:tblPr firstRow="1" bandRow="1">
                <a:tableStyleId>{21E4AEA4-8DFA-4A89-87EB-49C32662AFE0}</a:tableStyleId>
              </a:tblPr>
              <a:tblGrid>
                <a:gridCol w="1905000">
                  <a:extLst>
                    <a:ext uri="{9D8B030D-6E8A-4147-A177-3AD203B41FA5}">
                      <a16:colId xmlns:a16="http://schemas.microsoft.com/office/drawing/2014/main" val="1184841230"/>
                    </a:ext>
                  </a:extLst>
                </a:gridCol>
                <a:gridCol w="3124200">
                  <a:extLst>
                    <a:ext uri="{9D8B030D-6E8A-4147-A177-3AD203B41FA5}">
                      <a16:colId xmlns:a16="http://schemas.microsoft.com/office/drawing/2014/main" val="1518178606"/>
                    </a:ext>
                  </a:extLst>
                </a:gridCol>
              </a:tblGrid>
              <a:tr h="370840">
                <a:tc>
                  <a:txBody>
                    <a:bodyPr/>
                    <a:lstStyle/>
                    <a:p>
                      <a:pPr algn="ctr"/>
                      <a:r>
                        <a:rPr lang="en-US" sz="2800" dirty="0"/>
                        <a:t>Nuclide</a:t>
                      </a:r>
                    </a:p>
                  </a:txBody>
                  <a:tcPr/>
                </a:tc>
                <a:tc>
                  <a:txBody>
                    <a:bodyPr/>
                    <a:lstStyle/>
                    <a:p>
                      <a:pPr algn="ctr"/>
                      <a:r>
                        <a:rPr lang="en-US" sz="2800" dirty="0"/>
                        <a:t>Atomic Mass</a:t>
                      </a:r>
                      <a:br>
                        <a:rPr lang="en-US" sz="2800" dirty="0"/>
                      </a:br>
                      <a:r>
                        <a:rPr lang="en-US" sz="2800" dirty="0"/>
                        <a:t>(amu)</a:t>
                      </a:r>
                    </a:p>
                  </a:txBody>
                  <a:tcPr/>
                </a:tc>
                <a:extLst>
                  <a:ext uri="{0D108BD9-81ED-4DB2-BD59-A6C34878D82A}">
                    <a16:rowId xmlns:a16="http://schemas.microsoft.com/office/drawing/2014/main" val="280380010"/>
                  </a:ext>
                </a:extLst>
              </a:tr>
              <a:tr h="370840">
                <a:tc>
                  <a:txBody>
                    <a:bodyPr/>
                    <a:lstStyle/>
                    <a:p>
                      <a:r>
                        <a:rPr lang="en-US" sz="2800" dirty="0"/>
                        <a:t>Kr-89</a:t>
                      </a:r>
                    </a:p>
                  </a:txBody>
                  <a:tcPr/>
                </a:tc>
                <a:tc>
                  <a:txBody>
                    <a:bodyPr/>
                    <a:lstStyle/>
                    <a:p>
                      <a:pPr>
                        <a:tabLst>
                          <a:tab pos="914400" algn="dec"/>
                        </a:tabLst>
                      </a:pPr>
                      <a:r>
                        <a:rPr lang="en-US" sz="2800" dirty="0"/>
                        <a:t>	88.917 630</a:t>
                      </a:r>
                    </a:p>
                  </a:txBody>
                  <a:tcPr/>
                </a:tc>
                <a:extLst>
                  <a:ext uri="{0D108BD9-81ED-4DB2-BD59-A6C34878D82A}">
                    <a16:rowId xmlns:a16="http://schemas.microsoft.com/office/drawing/2014/main" val="3067907725"/>
                  </a:ext>
                </a:extLst>
              </a:tr>
              <a:tr h="370840">
                <a:tc>
                  <a:txBody>
                    <a:bodyPr/>
                    <a:lstStyle/>
                    <a:p>
                      <a:r>
                        <a:rPr lang="en-US" sz="2800" dirty="0"/>
                        <a:t>Ba-144</a:t>
                      </a:r>
                    </a:p>
                  </a:txBody>
                  <a:tcPr/>
                </a:tc>
                <a:tc>
                  <a:txBody>
                    <a:bodyPr/>
                    <a:lstStyle/>
                    <a:p>
                      <a:pPr>
                        <a:tabLst>
                          <a:tab pos="914400" algn="dec"/>
                        </a:tabLst>
                      </a:pPr>
                      <a:r>
                        <a:rPr lang="en-US" sz="2800" dirty="0"/>
                        <a:t>	143.922 952</a:t>
                      </a:r>
                    </a:p>
                  </a:txBody>
                  <a:tcPr/>
                </a:tc>
                <a:extLst>
                  <a:ext uri="{0D108BD9-81ED-4DB2-BD59-A6C34878D82A}">
                    <a16:rowId xmlns:a16="http://schemas.microsoft.com/office/drawing/2014/main" val="3103815700"/>
                  </a:ext>
                </a:extLst>
              </a:tr>
              <a:tr h="370840">
                <a:tc>
                  <a:txBody>
                    <a:bodyPr/>
                    <a:lstStyle/>
                    <a:p>
                      <a:r>
                        <a:rPr lang="en-US" sz="2800" dirty="0"/>
                        <a:t>3 Neutrons</a:t>
                      </a:r>
                    </a:p>
                  </a:txBody>
                  <a:tcPr/>
                </a:tc>
                <a:tc>
                  <a:txBody>
                    <a:bodyPr/>
                    <a:lstStyle/>
                    <a:p>
                      <a:pPr>
                        <a:tabLst>
                          <a:tab pos="914400" algn="dec"/>
                        </a:tabLst>
                      </a:pPr>
                      <a:r>
                        <a:rPr lang="en-US" sz="2800" dirty="0"/>
                        <a:t>	3.025 995</a:t>
                      </a:r>
                    </a:p>
                  </a:txBody>
                  <a:tcPr/>
                </a:tc>
                <a:extLst>
                  <a:ext uri="{0D108BD9-81ED-4DB2-BD59-A6C34878D82A}">
                    <a16:rowId xmlns:a16="http://schemas.microsoft.com/office/drawing/2014/main" val="3446462905"/>
                  </a:ext>
                </a:extLst>
              </a:tr>
              <a:tr h="370840">
                <a:tc>
                  <a:txBody>
                    <a:bodyPr/>
                    <a:lstStyle/>
                    <a:p>
                      <a:r>
                        <a:rPr lang="en-US" sz="2800" dirty="0"/>
                        <a:t>Total</a:t>
                      </a:r>
                    </a:p>
                  </a:txBody>
                  <a:tcPr/>
                </a:tc>
                <a:tc>
                  <a:txBody>
                    <a:bodyPr/>
                    <a:lstStyle/>
                    <a:p>
                      <a:pPr>
                        <a:tabLst>
                          <a:tab pos="914400" algn="dec"/>
                        </a:tabLst>
                      </a:pPr>
                      <a:r>
                        <a:rPr lang="en-US" sz="2800" dirty="0"/>
                        <a:t>	235.866 577</a:t>
                      </a:r>
                    </a:p>
                  </a:txBody>
                  <a:tcPr/>
                </a:tc>
                <a:extLst>
                  <a:ext uri="{0D108BD9-81ED-4DB2-BD59-A6C34878D82A}">
                    <a16:rowId xmlns:a16="http://schemas.microsoft.com/office/drawing/2014/main" val="529960564"/>
                  </a:ext>
                </a:extLst>
              </a:tr>
            </a:tbl>
          </a:graphicData>
        </a:graphic>
      </p:graphicFrame>
      <p:sp>
        <p:nvSpPr>
          <p:cNvPr id="13" name="TextBox 12">
            <a:extLst>
              <a:ext uri="{FF2B5EF4-FFF2-40B4-BE49-F238E27FC236}">
                <a16:creationId xmlns:a16="http://schemas.microsoft.com/office/drawing/2014/main" id="{D855A5ED-E01D-4591-26A2-789C9634F044}"/>
              </a:ext>
            </a:extLst>
          </p:cNvPr>
          <p:cNvSpPr txBox="1"/>
          <p:nvPr/>
        </p:nvSpPr>
        <p:spPr>
          <a:xfrm>
            <a:off x="2089134" y="5142569"/>
            <a:ext cx="8013732" cy="523220"/>
          </a:xfrm>
          <a:prstGeom prst="rect">
            <a:avLst/>
          </a:prstGeom>
          <a:noFill/>
        </p:spPr>
        <p:txBody>
          <a:bodyPr wrap="none" rtlCol="0">
            <a:spAutoFit/>
          </a:bodyPr>
          <a:lstStyle/>
          <a:p>
            <a:r>
              <a:rPr lang="en-US" sz="2800" dirty="0"/>
              <a:t>Mass Defect:	0.186 017 amu (3.0897 X 10</a:t>
            </a:r>
            <a:r>
              <a:rPr lang="en-US" sz="2800" baseline="30000" dirty="0"/>
              <a:t>–28</a:t>
            </a:r>
            <a:r>
              <a:rPr lang="en-US" sz="2800" dirty="0"/>
              <a:t> kg) </a:t>
            </a:r>
          </a:p>
        </p:txBody>
      </p:sp>
      <p:sp>
        <p:nvSpPr>
          <p:cNvPr id="3" name="TextBox 2">
            <a:extLst>
              <a:ext uri="{FF2B5EF4-FFF2-40B4-BE49-F238E27FC236}">
                <a16:creationId xmlns:a16="http://schemas.microsoft.com/office/drawing/2014/main" id="{7168788C-534E-B9B4-098C-49454D53FE53}"/>
              </a:ext>
            </a:extLst>
          </p:cNvPr>
          <p:cNvSpPr txBox="1"/>
          <p:nvPr/>
        </p:nvSpPr>
        <p:spPr>
          <a:xfrm rot="20144036">
            <a:off x="572214" y="4450823"/>
            <a:ext cx="1261884" cy="830997"/>
          </a:xfrm>
          <a:prstGeom prst="rect">
            <a:avLst/>
          </a:prstGeom>
          <a:noFill/>
        </p:spPr>
        <p:txBody>
          <a:bodyPr wrap="none" rtlCol="0">
            <a:spAutoFit/>
          </a:bodyPr>
          <a:lstStyle/>
          <a:p>
            <a:pPr algn="ctr"/>
            <a:r>
              <a:rPr lang="en-US" sz="2400" dirty="0">
                <a:solidFill>
                  <a:srgbClr val="FF0000"/>
                </a:solidFill>
                <a:latin typeface="Arial" panose="020B0604020202020204" pitchFamily="34" charset="0"/>
                <a:cs typeface="Arial" panose="020B0604020202020204" pitchFamily="34" charset="0"/>
              </a:rPr>
              <a:t>This is</a:t>
            </a:r>
            <a:br>
              <a:rPr lang="en-US" sz="2400" dirty="0">
                <a:solidFill>
                  <a:srgbClr val="FF0000"/>
                </a:solidFill>
                <a:latin typeface="Arial" panose="020B0604020202020204" pitchFamily="34" charset="0"/>
                <a:cs typeface="Arial" panose="020B0604020202020204" pitchFamily="34" charset="0"/>
              </a:rPr>
            </a:br>
            <a:r>
              <a:rPr lang="en-US" sz="2400" dirty="0">
                <a:solidFill>
                  <a:srgbClr val="FF0000"/>
                </a:solidFill>
                <a:latin typeface="Arial" panose="020B0604020202020204" pitchFamily="34" charset="0"/>
                <a:cs typeface="Arial" panose="020B0604020202020204" pitchFamily="34" charset="0"/>
              </a:rPr>
              <a:t>the key!</a:t>
            </a:r>
          </a:p>
        </p:txBody>
      </p:sp>
      <p:sp>
        <p:nvSpPr>
          <p:cNvPr id="8" name="Freeform: Shape 7">
            <a:extLst>
              <a:ext uri="{FF2B5EF4-FFF2-40B4-BE49-F238E27FC236}">
                <a16:creationId xmlns:a16="http://schemas.microsoft.com/office/drawing/2014/main" id="{162D8270-9BCE-8562-7DEA-92E2502C31A4}"/>
              </a:ext>
            </a:extLst>
          </p:cNvPr>
          <p:cNvSpPr/>
          <p:nvPr/>
        </p:nvSpPr>
        <p:spPr>
          <a:xfrm>
            <a:off x="1346200" y="5194300"/>
            <a:ext cx="723900" cy="227411"/>
          </a:xfrm>
          <a:custGeom>
            <a:avLst/>
            <a:gdLst>
              <a:gd name="connsiteX0" fmla="*/ 0 w 723900"/>
              <a:gd name="connsiteY0" fmla="*/ 0 h 227411"/>
              <a:gd name="connsiteX1" fmla="*/ 203200 w 723900"/>
              <a:gd name="connsiteY1" fmla="*/ 203200 h 227411"/>
              <a:gd name="connsiteX2" fmla="*/ 723900 w 723900"/>
              <a:gd name="connsiteY2" fmla="*/ 215900 h 227411"/>
            </a:gdLst>
            <a:ahLst/>
            <a:cxnLst>
              <a:cxn ang="0">
                <a:pos x="connsiteX0" y="connsiteY0"/>
              </a:cxn>
              <a:cxn ang="0">
                <a:pos x="connsiteX1" y="connsiteY1"/>
              </a:cxn>
              <a:cxn ang="0">
                <a:pos x="connsiteX2" y="connsiteY2"/>
              </a:cxn>
            </a:cxnLst>
            <a:rect l="l" t="t" r="r" b="b"/>
            <a:pathLst>
              <a:path w="723900" h="227411">
                <a:moveTo>
                  <a:pt x="0" y="0"/>
                </a:moveTo>
                <a:cubicBezTo>
                  <a:pt x="41275" y="83608"/>
                  <a:pt x="82550" y="167217"/>
                  <a:pt x="203200" y="203200"/>
                </a:cubicBezTo>
                <a:cubicBezTo>
                  <a:pt x="323850" y="239183"/>
                  <a:pt x="523875" y="227541"/>
                  <a:pt x="723900" y="215900"/>
                </a:cubicBezTo>
              </a:path>
            </a:pathLst>
          </a:custGeom>
          <a:noFill/>
          <a:ln w="50800">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569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701A5-07B0-91E6-440C-FC568AA89548}"/>
              </a:ext>
            </a:extLst>
          </p:cNvPr>
          <p:cNvSpPr>
            <a:spLocks noGrp="1"/>
          </p:cNvSpPr>
          <p:nvPr>
            <p:ph type="title"/>
          </p:nvPr>
        </p:nvSpPr>
        <p:spPr/>
        <p:txBody>
          <a:bodyPr/>
          <a:lstStyle/>
          <a:p>
            <a:r>
              <a:rPr lang="en-US" dirty="0"/>
              <a:t>Mechanism</a:t>
            </a:r>
          </a:p>
        </p:txBody>
      </p:sp>
      <p:sp>
        <p:nvSpPr>
          <p:cNvPr id="3" name="Content Placeholder 2">
            <a:extLst>
              <a:ext uri="{FF2B5EF4-FFF2-40B4-BE49-F238E27FC236}">
                <a16:creationId xmlns:a16="http://schemas.microsoft.com/office/drawing/2014/main" id="{A99FC62B-42BA-C8FD-170A-9C6FA96F8474}"/>
              </a:ext>
            </a:extLst>
          </p:cNvPr>
          <p:cNvSpPr>
            <a:spLocks noGrp="1"/>
          </p:cNvSpPr>
          <p:nvPr>
            <p:ph idx="1"/>
          </p:nvPr>
        </p:nvSpPr>
        <p:spPr/>
        <p:txBody>
          <a:bodyPr/>
          <a:lstStyle/>
          <a:p>
            <a:pPr marL="0" indent="0">
              <a:buNone/>
            </a:pPr>
            <a:r>
              <a:rPr lang="en-US" dirty="0"/>
              <a:t>Here’s the math for this one reaction:</a:t>
            </a:r>
          </a:p>
          <a:p>
            <a:pPr marL="0" indent="0">
              <a:buNone/>
              <a:tabLst>
                <a:tab pos="3200400" algn="l"/>
              </a:tabLst>
            </a:pPr>
            <a:r>
              <a:rPr lang="en-US" sz="2800" dirty="0"/>
              <a:t>Mass Defect:	0.186 017 amu (3.0897 X 10</a:t>
            </a:r>
            <a:r>
              <a:rPr lang="en-US" sz="2800" baseline="30000" dirty="0"/>
              <a:t>–28</a:t>
            </a:r>
            <a:r>
              <a:rPr lang="en-US" sz="2800" dirty="0"/>
              <a:t> kg)</a:t>
            </a:r>
          </a:p>
          <a:p>
            <a:pPr marL="0" indent="0">
              <a:spcAft>
                <a:spcPts val="1200"/>
              </a:spcAft>
              <a:buNone/>
              <a:tabLst>
                <a:tab pos="3200400" algn="l"/>
              </a:tabLst>
            </a:pPr>
            <a:r>
              <a:rPr lang="en-US" sz="2800" dirty="0"/>
              <a:t>Energy Released:	173.3 MeV (2.777 X 10</a:t>
            </a:r>
            <a:r>
              <a:rPr lang="en-US" sz="2800" baseline="30000" dirty="0"/>
              <a:t>–11</a:t>
            </a:r>
            <a:r>
              <a:rPr lang="en-US" sz="2800" dirty="0"/>
              <a:t> J) per fission</a:t>
            </a:r>
          </a:p>
          <a:p>
            <a:pPr marL="0" indent="0">
              <a:spcAft>
                <a:spcPts val="1200"/>
              </a:spcAft>
              <a:buNone/>
              <a:tabLst>
                <a:tab pos="3200400" algn="l"/>
              </a:tabLst>
            </a:pPr>
            <a:r>
              <a:rPr lang="en-US" sz="2800" dirty="0"/>
              <a:t>Let’s calculate 1 kg of U-235 with this reaction.</a:t>
            </a:r>
          </a:p>
        </p:txBody>
      </p:sp>
      <p:sp>
        <p:nvSpPr>
          <p:cNvPr id="4" name="Date Placeholder 3">
            <a:extLst>
              <a:ext uri="{FF2B5EF4-FFF2-40B4-BE49-F238E27FC236}">
                <a16:creationId xmlns:a16="http://schemas.microsoft.com/office/drawing/2014/main" id="{9CC21D2D-97D1-FED7-70C3-0F5A15E4D308}"/>
              </a:ext>
            </a:extLst>
          </p:cNvPr>
          <p:cNvSpPr>
            <a:spLocks noGrp="1"/>
          </p:cNvSpPr>
          <p:nvPr>
            <p:ph type="dt" sz="half" idx="10"/>
          </p:nvPr>
        </p:nvSpPr>
        <p:spPr/>
        <p:txBody>
          <a:bodyPr/>
          <a:lstStyle/>
          <a:p>
            <a:fld id="{A9FCA2D8-1BC5-4BD4-BDD8-0E59D06D3BC1}" type="datetime1">
              <a:rPr lang="en-US" smtClean="0"/>
              <a:t>10/2/2023</a:t>
            </a:fld>
            <a:endParaRPr lang="en-US" dirty="0"/>
          </a:p>
        </p:txBody>
      </p:sp>
      <p:sp>
        <p:nvSpPr>
          <p:cNvPr id="5" name="Footer Placeholder 4">
            <a:extLst>
              <a:ext uri="{FF2B5EF4-FFF2-40B4-BE49-F238E27FC236}">
                <a16:creationId xmlns:a16="http://schemas.microsoft.com/office/drawing/2014/main" id="{92F72500-D248-9C27-0604-50A11FEAF217}"/>
              </a:ext>
            </a:extLst>
          </p:cNvPr>
          <p:cNvSpPr>
            <a:spLocks noGrp="1"/>
          </p:cNvSpPr>
          <p:nvPr>
            <p:ph type="ftr" sz="quarter" idx="11"/>
          </p:nvPr>
        </p:nvSpPr>
        <p:spPr/>
        <p:txBody>
          <a:bodyPr/>
          <a:lstStyle/>
          <a:p>
            <a:r>
              <a:rPr lang="en-US"/>
              <a:t>Nuclear Fission</a:t>
            </a:r>
            <a:endParaRPr lang="en-US" dirty="0"/>
          </a:p>
        </p:txBody>
      </p:sp>
      <p:sp>
        <p:nvSpPr>
          <p:cNvPr id="6" name="Slide Number Placeholder 5">
            <a:extLst>
              <a:ext uri="{FF2B5EF4-FFF2-40B4-BE49-F238E27FC236}">
                <a16:creationId xmlns:a16="http://schemas.microsoft.com/office/drawing/2014/main" id="{3C3DDD7B-D7F7-230B-8E72-6D2F1833BA89}"/>
              </a:ext>
            </a:extLst>
          </p:cNvPr>
          <p:cNvSpPr>
            <a:spLocks noGrp="1"/>
          </p:cNvSpPr>
          <p:nvPr>
            <p:ph type="sldNum" sz="quarter" idx="12"/>
          </p:nvPr>
        </p:nvSpPr>
        <p:spPr/>
        <p:txBody>
          <a:bodyPr/>
          <a:lstStyle/>
          <a:p>
            <a:fld id="{1E02110C-3259-4DA0-B096-CC695DE8AFFF}" type="slidenum">
              <a:rPr lang="en-US" smtClean="0"/>
              <a:pPr/>
              <a:t>16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6516C3-5BE6-116B-0631-C97C35C491FB}"/>
                  </a:ext>
                </a:extLst>
              </p:cNvPr>
              <p:cNvSpPr txBox="1"/>
              <p:nvPr/>
            </p:nvSpPr>
            <p:spPr>
              <a:xfrm>
                <a:off x="894512" y="3481462"/>
                <a:ext cx="10402976" cy="720967"/>
              </a:xfrm>
              <a:prstGeom prst="rect">
                <a:avLst/>
              </a:prstGeom>
              <a:noFill/>
            </p:spPr>
            <p:txBody>
              <a:bodyPr wrap="none" lIns="0" tIns="0" rIns="0" bIns="0" rtlCol="0">
                <a:spAutoFit/>
              </a:bodyPr>
              <a:lstStyle/>
              <a:p>
                <a14:m>
                  <m:oMath xmlns:m="http://schemas.openxmlformats.org/officeDocument/2006/math">
                    <m:d>
                      <m:dPr>
                        <m:begChr m:val=""/>
                        <m:endChr m:val="|"/>
                        <m:ctrlPr>
                          <a:rPr lang="en-US" sz="2800" i="1" smtClean="0">
                            <a:latin typeface="Cambria Math" panose="02040503050406030204" pitchFamily="18" charset="0"/>
                          </a:rPr>
                        </m:ctrlPr>
                      </m:dPr>
                      <m:e>
                        <m:f>
                          <m:fPr>
                            <m:ctrlPr>
                              <a:rPr lang="en-US" sz="2800" i="1">
                                <a:latin typeface="Cambria Math" panose="02040503050406030204" pitchFamily="18" charset="0"/>
                              </a:rPr>
                            </m:ctrlPr>
                          </m:fPr>
                          <m:num>
                            <m:r>
                              <a:rPr lang="en-US" sz="2800" b="0" i="1" smtClean="0">
                                <a:latin typeface="Cambria Math" panose="02040503050406030204" pitchFamily="18" charset="0"/>
                              </a:rPr>
                              <m:t>2</m:t>
                            </m:r>
                            <m:r>
                              <a:rPr lang="en-US" sz="2800" i="1">
                                <a:latin typeface="Cambria Math" panose="02040503050406030204" pitchFamily="18" charset="0"/>
                              </a:rPr>
                              <m:t>.</m:t>
                            </m:r>
                            <m:r>
                              <a:rPr lang="en-US" sz="2800" b="0" i="1" smtClean="0">
                                <a:latin typeface="Cambria Math" panose="02040503050406030204" pitchFamily="18" charset="0"/>
                              </a:rPr>
                              <m:t>777</m:t>
                            </m:r>
                            <m:r>
                              <a:rPr lang="en-US" sz="2800" i="1">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10</m:t>
                                </m:r>
                              </m:e>
                              <m:sup>
                                <m:r>
                                  <a:rPr lang="en-US" sz="2800" i="1">
                                    <a:latin typeface="Cambria Math" panose="02040503050406030204" pitchFamily="18" charset="0"/>
                                    <a:ea typeface="Cambria Math" panose="02040503050406030204" pitchFamily="18" charset="0"/>
                                  </a:rPr>
                                  <m:t>−11</m:t>
                                </m:r>
                              </m:sup>
                            </m:sSup>
                            <m:r>
                              <a:rPr lang="en-US" sz="2800" i="1">
                                <a:latin typeface="Cambria Math" panose="02040503050406030204" pitchFamily="18" charset="0"/>
                                <a:ea typeface="Cambria Math" panose="02040503050406030204" pitchFamily="18" charset="0"/>
                              </a:rPr>
                              <m:t>𝐽</m:t>
                            </m:r>
                          </m:num>
                          <m:den>
                            <m:r>
                              <a:rPr lang="en-US" sz="2800" i="1">
                                <a:latin typeface="Cambria Math" panose="02040503050406030204" pitchFamily="18" charset="0"/>
                              </a:rPr>
                              <m:t>𝑓𝑖𝑠𝑠𝑖𝑜𝑛</m:t>
                            </m:r>
                          </m:den>
                        </m:f>
                      </m:e>
                    </m:d>
                    <m:d>
                      <m:dPr>
                        <m:begChr m:val=""/>
                        <m:endChr m:val="|"/>
                        <m:ctrlPr>
                          <a:rPr lang="en-US" sz="2800" i="1" smtClean="0">
                            <a:latin typeface="Cambria Math" panose="02040503050406030204" pitchFamily="18" charset="0"/>
                          </a:rPr>
                        </m:ctrlPr>
                      </m:dPr>
                      <m:e>
                        <m:f>
                          <m:fPr>
                            <m:ctrlPr>
                              <a:rPr lang="en-US" sz="2800" i="1" smtClean="0">
                                <a:latin typeface="Cambria Math" panose="02040503050406030204" pitchFamily="18" charset="0"/>
                              </a:rPr>
                            </m:ctrlPr>
                          </m:fPr>
                          <m:num>
                            <m:r>
                              <a:rPr lang="en-US" sz="2800" b="0" i="1" smtClean="0">
                                <a:latin typeface="Cambria Math" panose="02040503050406030204" pitchFamily="18" charset="0"/>
                              </a:rPr>
                              <m:t>1 </m:t>
                            </m:r>
                            <m:r>
                              <a:rPr lang="en-US" sz="2800" b="0" i="1" smtClean="0">
                                <a:latin typeface="Cambria Math" panose="02040503050406030204" pitchFamily="18" charset="0"/>
                              </a:rPr>
                              <m:t>𝑓𝑖𝑠𝑠𝑖𝑜𝑛</m:t>
                            </m:r>
                          </m:num>
                          <m:den>
                            <m:r>
                              <a:rPr lang="en-US" sz="2800" b="0" i="1" smtClean="0">
                                <a:latin typeface="Cambria Math" panose="02040503050406030204" pitchFamily="18" charset="0"/>
                              </a:rPr>
                              <m:t>1 </m:t>
                            </m:r>
                            <m:r>
                              <a:rPr lang="en-US" sz="2800" b="0" i="1" smtClean="0">
                                <a:latin typeface="Cambria Math" panose="02040503050406030204" pitchFamily="18" charset="0"/>
                              </a:rPr>
                              <m:t>𝑎𝑡𝑜𝑚</m:t>
                            </m:r>
                          </m:den>
                        </m:f>
                      </m:e>
                    </m:d>
                    <m:d>
                      <m:dPr>
                        <m:begChr m:val=""/>
                        <m:endChr m:val="|"/>
                        <m:ctrlPr>
                          <a:rPr lang="en-US" sz="2800" i="1" smtClean="0">
                            <a:latin typeface="Cambria Math" panose="02040503050406030204" pitchFamily="18" charset="0"/>
                          </a:rPr>
                        </m:ctrlPr>
                      </m:dPr>
                      <m:e>
                        <m:f>
                          <m:fPr>
                            <m:ctrlPr>
                              <a:rPr lang="en-US" sz="2800" i="1" smtClean="0">
                                <a:latin typeface="Cambria Math" panose="02040503050406030204" pitchFamily="18" charset="0"/>
                              </a:rPr>
                            </m:ctrlPr>
                          </m:fPr>
                          <m:num>
                            <m:r>
                              <a:rPr lang="en-US" sz="2800" b="0" i="1" smtClean="0">
                                <a:latin typeface="Cambria Math" panose="02040503050406030204" pitchFamily="18" charset="0"/>
                              </a:rPr>
                              <m:t>6.022</m:t>
                            </m:r>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10</m:t>
                                </m:r>
                              </m:e>
                              <m:sup>
                                <m:r>
                                  <a:rPr lang="en-US" sz="2800" b="0" i="1" smtClean="0">
                                    <a:latin typeface="Cambria Math" panose="02040503050406030204" pitchFamily="18" charset="0"/>
                                    <a:ea typeface="Cambria Math" panose="02040503050406030204" pitchFamily="18" charset="0"/>
                                  </a:rPr>
                                  <m:t>23</m:t>
                                </m:r>
                              </m:sup>
                            </m:sSup>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𝑎𝑡𝑜𝑚𝑠</m:t>
                            </m:r>
                          </m:num>
                          <m:den>
                            <m:r>
                              <a:rPr lang="en-US" sz="2800" b="0" i="1" smtClean="0">
                                <a:latin typeface="Cambria Math" panose="02040503050406030204" pitchFamily="18" charset="0"/>
                              </a:rPr>
                              <m:t>𝑚𝑜𝑙𝑒</m:t>
                            </m:r>
                          </m:den>
                        </m:f>
                      </m:e>
                    </m:d>
                    <m:d>
                      <m:dPr>
                        <m:begChr m:val=""/>
                        <m:endChr m:val="|"/>
                        <m:ctrlPr>
                          <a:rPr lang="en-US" sz="2800" i="1" smtClean="0">
                            <a:latin typeface="Cambria Math" panose="02040503050406030204" pitchFamily="18" charset="0"/>
                          </a:rPr>
                        </m:ctrlPr>
                      </m:dPr>
                      <m:e>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𝑚𝑜𝑙𝑒</m:t>
                            </m:r>
                          </m:num>
                          <m:den>
                            <m:r>
                              <a:rPr lang="en-US" sz="2800" b="0" i="1" smtClean="0">
                                <a:latin typeface="Cambria Math" panose="02040503050406030204" pitchFamily="18" charset="0"/>
                              </a:rPr>
                              <m:t>235 </m:t>
                            </m:r>
                            <m:r>
                              <a:rPr lang="en-US" sz="2800" b="0" i="1" smtClean="0">
                                <a:latin typeface="Cambria Math" panose="02040503050406030204" pitchFamily="18" charset="0"/>
                              </a:rPr>
                              <m:t>𝑔</m:t>
                            </m:r>
                          </m:den>
                        </m:f>
                      </m:e>
                    </m:d>
                    <m:f>
                      <m:fPr>
                        <m:ctrlPr>
                          <a:rPr lang="en-US" sz="2800" i="1" smtClean="0">
                            <a:latin typeface="Cambria Math" panose="02040503050406030204" pitchFamily="18" charset="0"/>
                          </a:rPr>
                        </m:ctrlPr>
                      </m:fPr>
                      <m:num>
                        <m:r>
                          <a:rPr lang="en-US" sz="2800" b="0" i="1" smtClean="0">
                            <a:latin typeface="Cambria Math" panose="02040503050406030204" pitchFamily="18" charset="0"/>
                          </a:rPr>
                          <m:t>1000 </m:t>
                        </m:r>
                        <m:r>
                          <a:rPr lang="en-US" sz="2800" b="0" i="1" smtClean="0">
                            <a:latin typeface="Cambria Math" panose="02040503050406030204" pitchFamily="18" charset="0"/>
                          </a:rPr>
                          <m:t>𝑔</m:t>
                        </m:r>
                      </m:num>
                      <m:den>
                        <m:r>
                          <a:rPr lang="en-US" sz="2800" b="0" i="1" smtClean="0">
                            <a:latin typeface="Cambria Math" panose="02040503050406030204" pitchFamily="18" charset="0"/>
                          </a:rPr>
                          <m:t>𝑘𝑔</m:t>
                        </m:r>
                      </m:den>
                    </m:f>
                    <m:r>
                      <a:rPr lang="en-US" sz="2800" b="0" i="1" smtClean="0">
                        <a:latin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 71.12 TJ released</a:t>
                </a:r>
              </a:p>
            </p:txBody>
          </p:sp>
        </mc:Choice>
        <mc:Fallback xmlns="">
          <p:sp>
            <p:nvSpPr>
              <p:cNvPr id="7" name="TextBox 6">
                <a:extLst>
                  <a:ext uri="{FF2B5EF4-FFF2-40B4-BE49-F238E27FC236}">
                    <a16:creationId xmlns:a16="http://schemas.microsoft.com/office/drawing/2014/main" id="{4C6516C3-5BE6-116B-0631-C97C35C491FB}"/>
                  </a:ext>
                </a:extLst>
              </p:cNvPr>
              <p:cNvSpPr txBox="1">
                <a:spLocks noRot="1" noChangeAspect="1" noMove="1" noResize="1" noEditPoints="1" noAdjustHandles="1" noChangeArrowheads="1" noChangeShapeType="1" noTextEdit="1"/>
              </p:cNvSpPr>
              <p:nvPr/>
            </p:nvSpPr>
            <p:spPr>
              <a:xfrm>
                <a:off x="894512" y="3481462"/>
                <a:ext cx="10402976" cy="720967"/>
              </a:xfrm>
              <a:prstGeom prst="rect">
                <a:avLst/>
              </a:prstGeom>
              <a:blipFill>
                <a:blip r:embed="rId3"/>
                <a:stretch>
                  <a:fillRect l="-59" r="-1055" b="-110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6D639BD-29FD-43D1-4D7B-638E192EFD1D}"/>
                  </a:ext>
                </a:extLst>
              </p:cNvPr>
              <p:cNvSpPr txBox="1"/>
              <p:nvPr/>
            </p:nvSpPr>
            <p:spPr>
              <a:xfrm>
                <a:off x="3448224" y="4419600"/>
                <a:ext cx="5295552" cy="680956"/>
              </a:xfrm>
              <a:prstGeom prst="rect">
                <a:avLst/>
              </a:prstGeom>
              <a:noFill/>
            </p:spPr>
            <p:txBody>
              <a:bodyPr wrap="none" lIns="0" tIns="0" rIns="0" bIns="0" rtlCol="0">
                <a:spAutoFit/>
              </a:bodyPr>
              <a:lstStyle/>
              <a:p>
                <a14:m>
                  <m:oMath xmlns:m="http://schemas.openxmlformats.org/officeDocument/2006/math">
                    <m:d>
                      <m:dPr>
                        <m:begChr m:val=""/>
                        <m:endChr m:val="|"/>
                        <m:ctrlPr>
                          <a:rPr lang="en-US" sz="2800" i="1" smtClean="0">
                            <a:latin typeface="Cambria Math" panose="02040503050406030204" pitchFamily="18" charset="0"/>
                          </a:rPr>
                        </m:ctrlPr>
                      </m:dPr>
                      <m:e>
                        <m:f>
                          <m:fPr>
                            <m:ctrlPr>
                              <a:rPr lang="en-US" sz="2800" i="1">
                                <a:latin typeface="Cambria Math" panose="02040503050406030204" pitchFamily="18" charset="0"/>
                              </a:rPr>
                            </m:ctrlPr>
                          </m:fPr>
                          <m:num>
                            <m:r>
                              <a:rPr lang="en-US" sz="2800" b="0" i="1" smtClean="0">
                                <a:latin typeface="Cambria Math" panose="02040503050406030204" pitchFamily="18" charset="0"/>
                              </a:rPr>
                              <m:t>71.12</m:t>
                            </m:r>
                            <m:r>
                              <a:rPr lang="en-US" sz="2800" i="1">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10</m:t>
                                </m:r>
                              </m:e>
                              <m:sup>
                                <m:r>
                                  <a:rPr lang="en-US" sz="2800" i="1">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2</m:t>
                                </m:r>
                              </m:sup>
                            </m:sSup>
                            <m:r>
                              <a:rPr lang="en-US" sz="2800" i="1">
                                <a:latin typeface="Cambria Math" panose="02040503050406030204" pitchFamily="18" charset="0"/>
                                <a:ea typeface="Cambria Math" panose="02040503050406030204" pitchFamily="18" charset="0"/>
                              </a:rPr>
                              <m:t>𝐽</m:t>
                            </m:r>
                          </m:num>
                          <m:den/>
                        </m:f>
                      </m:e>
                    </m:d>
                    <m:f>
                      <m:fPr>
                        <m:ctrlPr>
                          <a:rPr lang="en-US" sz="2800" i="1" smtClean="0">
                            <a:latin typeface="Cambria Math" panose="02040503050406030204" pitchFamily="18" charset="0"/>
                          </a:rPr>
                        </m:ctrlPr>
                      </m:fPr>
                      <m:num>
                        <m:r>
                          <a:rPr lang="en-US" sz="2800" i="1">
                            <a:latin typeface="Cambria Math" panose="02040503050406030204" pitchFamily="18" charset="0"/>
                          </a:rPr>
                          <m:t>1 </m:t>
                        </m:r>
                        <m:r>
                          <a:rPr lang="en-US" sz="2800" i="1">
                            <a:latin typeface="Cambria Math" panose="02040503050406030204" pitchFamily="18" charset="0"/>
                          </a:rPr>
                          <m:t>𝑘𝑇</m:t>
                        </m:r>
                        <m:r>
                          <a:rPr lang="en-US" sz="2800" i="1">
                            <a:latin typeface="Cambria Math" panose="02040503050406030204" pitchFamily="18" charset="0"/>
                          </a:rPr>
                          <m:t> </m:t>
                        </m:r>
                        <m:r>
                          <a:rPr lang="en-US" sz="2800" i="1">
                            <a:latin typeface="Cambria Math" panose="02040503050406030204" pitchFamily="18" charset="0"/>
                          </a:rPr>
                          <m:t>𝑇𝑁𝑇</m:t>
                        </m:r>
                      </m:num>
                      <m:den>
                        <m:r>
                          <a:rPr lang="en-US" sz="2800" i="1">
                            <a:latin typeface="Cambria Math" panose="02040503050406030204" pitchFamily="18" charset="0"/>
                          </a:rPr>
                          <m:t>4.184</m:t>
                        </m:r>
                        <m:r>
                          <a:rPr lang="en-US" sz="2800" i="1">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10</m:t>
                            </m:r>
                          </m:e>
                          <m:sup>
                            <m:r>
                              <a:rPr lang="en-US" sz="2800" i="1">
                                <a:latin typeface="Cambria Math" panose="02040503050406030204" pitchFamily="18" charset="0"/>
                                <a:ea typeface="Cambria Math" panose="02040503050406030204" pitchFamily="18" charset="0"/>
                              </a:rPr>
                              <m:t>12 </m:t>
                            </m:r>
                            <m:r>
                              <a:rPr lang="en-US" sz="2800" i="1">
                                <a:latin typeface="Cambria Math" panose="02040503050406030204" pitchFamily="18" charset="0"/>
                                <a:ea typeface="Cambria Math" panose="02040503050406030204" pitchFamily="18" charset="0"/>
                              </a:rPr>
                              <m:t>𝐽</m:t>
                            </m:r>
                          </m:sup>
                        </m:sSup>
                      </m:den>
                    </m:f>
                    <m:r>
                      <a:rPr lang="en-US" sz="2800" b="0" i="1" smtClean="0">
                        <a:latin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 </a:t>
                </a:r>
                <a:r>
                  <a:rPr lang="en-US" sz="2800" b="1" dirty="0">
                    <a:solidFill>
                      <a:srgbClr val="FF0000"/>
                    </a:solidFill>
                  </a:rPr>
                  <a:t>17 </a:t>
                </a:r>
                <a:r>
                  <a:rPr lang="en-US" sz="2800" b="1" dirty="0" err="1">
                    <a:solidFill>
                      <a:srgbClr val="FF0000"/>
                    </a:solidFill>
                  </a:rPr>
                  <a:t>kT</a:t>
                </a:r>
                <a:r>
                  <a:rPr lang="en-US" sz="2800" b="1" dirty="0">
                    <a:solidFill>
                      <a:srgbClr val="FF0000"/>
                    </a:solidFill>
                  </a:rPr>
                  <a:t> TNT</a:t>
                </a:r>
              </a:p>
            </p:txBody>
          </p:sp>
        </mc:Choice>
        <mc:Fallback xmlns="">
          <p:sp>
            <p:nvSpPr>
              <p:cNvPr id="9" name="TextBox 8">
                <a:extLst>
                  <a:ext uri="{FF2B5EF4-FFF2-40B4-BE49-F238E27FC236}">
                    <a16:creationId xmlns:a16="http://schemas.microsoft.com/office/drawing/2014/main" id="{66D639BD-29FD-43D1-4D7B-638E192EFD1D}"/>
                  </a:ext>
                </a:extLst>
              </p:cNvPr>
              <p:cNvSpPr txBox="1">
                <a:spLocks noRot="1" noChangeAspect="1" noMove="1" noResize="1" noEditPoints="1" noAdjustHandles="1" noChangeArrowheads="1" noChangeShapeType="1" noTextEdit="1"/>
              </p:cNvSpPr>
              <p:nvPr/>
            </p:nvSpPr>
            <p:spPr>
              <a:xfrm>
                <a:off x="3448224" y="4419600"/>
                <a:ext cx="5295552" cy="680956"/>
              </a:xfrm>
              <a:prstGeom prst="rect">
                <a:avLst/>
              </a:prstGeom>
              <a:blipFill>
                <a:blip r:embed="rId4"/>
                <a:stretch>
                  <a:fillRect l="-115" r="-3571" b="-16071"/>
                </a:stretch>
              </a:blipFill>
            </p:spPr>
            <p:txBody>
              <a:bodyPr/>
              <a:lstStyle/>
              <a:p>
                <a:r>
                  <a:rPr lang="en-US">
                    <a:noFill/>
                  </a:rPr>
                  <a:t> </a:t>
                </a:r>
              </a:p>
            </p:txBody>
          </p:sp>
        </mc:Fallback>
      </mc:AlternateContent>
    </p:spTree>
    <p:extLst>
      <p:ext uri="{BB962C8B-B14F-4D97-AF65-F5344CB8AC3E}">
        <p14:creationId xmlns:p14="http://schemas.microsoft.com/office/powerpoint/2010/main" val="1300263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2599-CB24-CFF2-D721-485D7C31CE62}"/>
              </a:ext>
            </a:extLst>
          </p:cNvPr>
          <p:cNvSpPr>
            <a:spLocks noGrp="1"/>
          </p:cNvSpPr>
          <p:nvPr>
            <p:ph type="title"/>
          </p:nvPr>
        </p:nvSpPr>
        <p:spPr/>
        <p:txBody>
          <a:bodyPr/>
          <a:lstStyle/>
          <a:p>
            <a:r>
              <a:rPr lang="en-US" dirty="0"/>
              <a:t>Mechanism</a:t>
            </a:r>
          </a:p>
        </p:txBody>
      </p:sp>
      <p:sp>
        <p:nvSpPr>
          <p:cNvPr id="3" name="Content Placeholder 2">
            <a:extLst>
              <a:ext uri="{FF2B5EF4-FFF2-40B4-BE49-F238E27FC236}">
                <a16:creationId xmlns:a16="http://schemas.microsoft.com/office/drawing/2014/main" id="{2EEB1E07-DB2A-538A-555B-667DBB32591C}"/>
              </a:ext>
            </a:extLst>
          </p:cNvPr>
          <p:cNvSpPr>
            <a:spLocks noGrp="1"/>
          </p:cNvSpPr>
          <p:nvPr>
            <p:ph idx="1"/>
          </p:nvPr>
        </p:nvSpPr>
        <p:spPr>
          <a:xfrm>
            <a:off x="228600" y="987552"/>
            <a:ext cx="11734800" cy="5138928"/>
          </a:xfrm>
        </p:spPr>
        <p:txBody>
          <a:bodyPr/>
          <a:lstStyle/>
          <a:p>
            <a:pPr marL="0" indent="0" algn="ctr">
              <a:buNone/>
            </a:pPr>
            <a:r>
              <a:rPr lang="en-US" dirty="0"/>
              <a:t>How do we slow down a “fast” neutron to a “thermal” neutron?</a:t>
            </a:r>
          </a:p>
        </p:txBody>
      </p:sp>
      <p:sp>
        <p:nvSpPr>
          <p:cNvPr id="4" name="Date Placeholder 3">
            <a:extLst>
              <a:ext uri="{FF2B5EF4-FFF2-40B4-BE49-F238E27FC236}">
                <a16:creationId xmlns:a16="http://schemas.microsoft.com/office/drawing/2014/main" id="{ABF18D7B-8616-8DFC-EEF7-B149F8545EA2}"/>
              </a:ext>
            </a:extLst>
          </p:cNvPr>
          <p:cNvSpPr>
            <a:spLocks noGrp="1"/>
          </p:cNvSpPr>
          <p:nvPr>
            <p:ph type="dt" sz="half" idx="10"/>
          </p:nvPr>
        </p:nvSpPr>
        <p:spPr/>
        <p:txBody>
          <a:bodyPr/>
          <a:lstStyle/>
          <a:p>
            <a:fld id="{A9FCA2D8-1BC5-4BD4-BDD8-0E59D06D3BC1}" type="datetime1">
              <a:rPr lang="en-US" smtClean="0"/>
              <a:t>10/2/2023</a:t>
            </a:fld>
            <a:endParaRPr lang="en-US" dirty="0"/>
          </a:p>
        </p:txBody>
      </p:sp>
      <p:sp>
        <p:nvSpPr>
          <p:cNvPr id="5" name="Footer Placeholder 4">
            <a:extLst>
              <a:ext uri="{FF2B5EF4-FFF2-40B4-BE49-F238E27FC236}">
                <a16:creationId xmlns:a16="http://schemas.microsoft.com/office/drawing/2014/main" id="{52A290D1-F408-7B26-86BD-7B94B8D04AE1}"/>
              </a:ext>
            </a:extLst>
          </p:cNvPr>
          <p:cNvSpPr>
            <a:spLocks noGrp="1"/>
          </p:cNvSpPr>
          <p:nvPr>
            <p:ph type="ftr" sz="quarter" idx="11"/>
          </p:nvPr>
        </p:nvSpPr>
        <p:spPr/>
        <p:txBody>
          <a:bodyPr/>
          <a:lstStyle/>
          <a:p>
            <a:r>
              <a:rPr lang="en-US"/>
              <a:t>Nuclear Fission</a:t>
            </a:r>
            <a:endParaRPr lang="en-US" dirty="0"/>
          </a:p>
        </p:txBody>
      </p:sp>
      <p:sp>
        <p:nvSpPr>
          <p:cNvPr id="6" name="Slide Number Placeholder 5">
            <a:extLst>
              <a:ext uri="{FF2B5EF4-FFF2-40B4-BE49-F238E27FC236}">
                <a16:creationId xmlns:a16="http://schemas.microsoft.com/office/drawing/2014/main" id="{B37ECF1E-5A3A-D26B-84C2-14ED76EC9DEC}"/>
              </a:ext>
            </a:extLst>
          </p:cNvPr>
          <p:cNvSpPr>
            <a:spLocks noGrp="1"/>
          </p:cNvSpPr>
          <p:nvPr>
            <p:ph type="sldNum" sz="quarter" idx="12"/>
          </p:nvPr>
        </p:nvSpPr>
        <p:spPr/>
        <p:txBody>
          <a:bodyPr/>
          <a:lstStyle/>
          <a:p>
            <a:fld id="{1E02110C-3259-4DA0-B096-CC695DE8AFFF}" type="slidenum">
              <a:rPr lang="en-US" smtClean="0"/>
              <a:pPr/>
              <a:t>17</a:t>
            </a:fld>
            <a:endParaRPr lang="en-US"/>
          </a:p>
        </p:txBody>
      </p:sp>
      <p:pic>
        <p:nvPicPr>
          <p:cNvPr id="10" name="Picture 9">
            <a:extLst>
              <a:ext uri="{FF2B5EF4-FFF2-40B4-BE49-F238E27FC236}">
                <a16:creationId xmlns:a16="http://schemas.microsoft.com/office/drawing/2014/main" id="{A32C50BC-0838-2F42-96FD-11D73E19EFDB}"/>
              </a:ext>
            </a:extLst>
          </p:cNvPr>
          <p:cNvPicPr>
            <a:picLocks noChangeAspect="1"/>
          </p:cNvPicPr>
          <p:nvPr/>
        </p:nvPicPr>
        <p:blipFill rotWithShape="1">
          <a:blip r:embed="rId3">
            <a:extLst>
              <a:ext uri="{28A0092B-C50C-407E-A947-70E740481C1C}">
                <a14:useLocalDpi xmlns:a14="http://schemas.microsoft.com/office/drawing/2010/main" val="0"/>
              </a:ext>
            </a:extLst>
          </a:blip>
          <a:srcRect t="12138" b="32280"/>
          <a:stretch/>
        </p:blipFill>
        <p:spPr>
          <a:xfrm>
            <a:off x="685800" y="1752600"/>
            <a:ext cx="10784622" cy="4495800"/>
          </a:xfrm>
          <a:prstGeom prst="rect">
            <a:avLst/>
          </a:prstGeom>
        </p:spPr>
      </p:pic>
    </p:spTree>
    <p:extLst>
      <p:ext uri="{BB962C8B-B14F-4D97-AF65-F5344CB8AC3E}">
        <p14:creationId xmlns:p14="http://schemas.microsoft.com/office/powerpoint/2010/main" val="186889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Mechanism</a:t>
            </a:r>
          </a:p>
        </p:txBody>
      </p:sp>
      <p:pic>
        <p:nvPicPr>
          <p:cNvPr id="8" name="Content Placeholder 7">
            <a:extLst>
              <a:ext uri="{FF2B5EF4-FFF2-40B4-BE49-F238E27FC236}">
                <a16:creationId xmlns:a16="http://schemas.microsoft.com/office/drawing/2014/main" id="{D9ADE472-6959-DE18-A1E4-A420A8B19B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84289" y="987425"/>
            <a:ext cx="6423422" cy="5138738"/>
          </a:xfrm>
        </p:spPr>
      </p:pic>
      <p:sp>
        <p:nvSpPr>
          <p:cNvPr id="4" name="Date Placeholder 3"/>
          <p:cNvSpPr>
            <a:spLocks noGrp="1"/>
          </p:cNvSpPr>
          <p:nvPr>
            <p:ph type="dt" sz="half" idx="10"/>
          </p:nvPr>
        </p:nvSpPr>
        <p:spPr/>
        <p:txBody>
          <a:bodyPr/>
          <a:lstStyle/>
          <a:p>
            <a:fld id="{A9FCA2D8-1BC5-4BD4-BDD8-0E59D06D3BC1}" type="datetime1">
              <a:rPr lang="en-US" smtClean="0"/>
              <a:t>10/2/2023</a:t>
            </a:fld>
            <a:endParaRPr lang="en-US" dirty="0"/>
          </a:p>
        </p:txBody>
      </p:sp>
      <p:sp>
        <p:nvSpPr>
          <p:cNvPr id="5" name="Footer Placeholder 4"/>
          <p:cNvSpPr>
            <a:spLocks noGrp="1"/>
          </p:cNvSpPr>
          <p:nvPr>
            <p:ph type="ftr" sz="quarter" idx="11"/>
          </p:nvPr>
        </p:nvSpPr>
        <p:spPr/>
        <p:txBody>
          <a:bodyPr/>
          <a:lstStyle/>
          <a:p>
            <a:r>
              <a:rPr lang="en-US" dirty="0"/>
              <a:t>Nuclear Fission</a:t>
            </a:r>
          </a:p>
        </p:txBody>
      </p:sp>
      <p:sp>
        <p:nvSpPr>
          <p:cNvPr id="6" name="Slide Number Placeholder 5"/>
          <p:cNvSpPr>
            <a:spLocks noGrp="1"/>
          </p:cNvSpPr>
          <p:nvPr>
            <p:ph type="sldNum" sz="quarter" idx="12"/>
          </p:nvPr>
        </p:nvSpPr>
        <p:spPr/>
        <p:txBody>
          <a:bodyPr/>
          <a:lstStyle/>
          <a:p>
            <a:fld id="{1E02110C-3259-4DA0-B096-CC695DE8AFFF}" type="slidenum">
              <a:rPr lang="en-US" smtClean="0"/>
              <a:pPr/>
              <a:t>18</a:t>
            </a:fld>
            <a:endParaRPr lang="en-US"/>
          </a:p>
        </p:txBody>
      </p:sp>
    </p:spTree>
    <p:extLst>
      <p:ext uri="{BB962C8B-B14F-4D97-AF65-F5344CB8AC3E}">
        <p14:creationId xmlns:p14="http://schemas.microsoft.com/office/powerpoint/2010/main" val="3308601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Date Placeholder 2"/>
          <p:cNvSpPr>
            <a:spLocks noGrp="1"/>
          </p:cNvSpPr>
          <p:nvPr>
            <p:ph type="dt" sz="half" idx="10"/>
          </p:nvPr>
        </p:nvSpPr>
        <p:spPr/>
        <p:txBody>
          <a:bodyPr/>
          <a:lstStyle/>
          <a:p>
            <a:fld id="{CD465419-8655-4F8A-B4B0-BC03ACE7895E}" type="datetime1">
              <a:rPr lang="en-US" smtClean="0"/>
              <a:t>10/2/2023</a:t>
            </a:fld>
            <a:endParaRPr lang="en-US"/>
          </a:p>
        </p:txBody>
      </p:sp>
      <p:sp>
        <p:nvSpPr>
          <p:cNvPr id="4" name="Footer Placeholder 3"/>
          <p:cNvSpPr>
            <a:spLocks noGrp="1"/>
          </p:cNvSpPr>
          <p:nvPr>
            <p:ph type="ftr" sz="quarter" idx="11"/>
          </p:nvPr>
        </p:nvSpPr>
        <p:spPr/>
        <p:txBody>
          <a:bodyPr/>
          <a:lstStyle/>
          <a:p>
            <a:r>
              <a:rPr lang="en-US" dirty="0"/>
              <a:t>Nuclear Fission</a:t>
            </a:r>
          </a:p>
        </p:txBody>
      </p:sp>
      <p:sp>
        <p:nvSpPr>
          <p:cNvPr id="5" name="Slide Number Placeholder 4"/>
          <p:cNvSpPr>
            <a:spLocks noGrp="1"/>
          </p:cNvSpPr>
          <p:nvPr>
            <p:ph type="sldNum" sz="quarter" idx="12"/>
          </p:nvPr>
        </p:nvSpPr>
        <p:spPr/>
        <p:txBody>
          <a:bodyPr/>
          <a:lstStyle/>
          <a:p>
            <a:fld id="{1E02110C-3259-4DA0-B096-CC695DE8AFFF}" type="slidenum">
              <a:rPr lang="en-US" smtClean="0"/>
              <a:pPr/>
              <a:t>19</a:t>
            </a:fld>
            <a:endParaRPr lang="en-US"/>
          </a:p>
        </p:txBody>
      </p:sp>
    </p:spTree>
    <p:extLst>
      <p:ext uri="{BB962C8B-B14F-4D97-AF65-F5344CB8AC3E}">
        <p14:creationId xmlns:p14="http://schemas.microsoft.com/office/powerpoint/2010/main" val="699632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Warm Up</a:t>
            </a:r>
          </a:p>
        </p:txBody>
      </p:sp>
      <p:sp>
        <p:nvSpPr>
          <p:cNvPr id="3" name="Content Placeholder 2"/>
          <p:cNvSpPr>
            <a:spLocks noGrp="1"/>
          </p:cNvSpPr>
          <p:nvPr>
            <p:ph idx="1"/>
          </p:nvPr>
        </p:nvSpPr>
        <p:spPr/>
        <p:txBody>
          <a:bodyPr>
            <a:normAutofit fontScale="92500"/>
          </a:bodyPr>
          <a:lstStyle/>
          <a:p>
            <a:pPr marL="0" indent="0" algn="ctr">
              <a:spcAft>
                <a:spcPts val="1800"/>
              </a:spcAft>
              <a:buNone/>
            </a:pPr>
            <a:r>
              <a:rPr lang="en-US" sz="3900" dirty="0">
                <a:latin typeface="Arial" panose="020B0604020202020204" pitchFamily="34" charset="0"/>
                <a:cs typeface="Arial" panose="020B0604020202020204" pitchFamily="34" charset="0"/>
              </a:rPr>
              <a:t>Can you name the 4 types of ionizing radiation?</a:t>
            </a:r>
            <a:br>
              <a:rPr lang="en-US" sz="3900" dirty="0">
                <a:latin typeface="Arial" panose="020B0604020202020204" pitchFamily="34" charset="0"/>
                <a:cs typeface="Arial" panose="020B0604020202020204" pitchFamily="34" charset="0"/>
              </a:rPr>
            </a:br>
            <a:r>
              <a:rPr lang="en-US" sz="3900" dirty="0">
                <a:latin typeface="Arial" panose="020B0604020202020204" pitchFamily="34" charset="0"/>
                <a:cs typeface="Arial" panose="020B0604020202020204" pitchFamily="34" charset="0"/>
              </a:rPr>
              <a:t>(sufficient energy to ionize atoms or molecules)</a:t>
            </a:r>
          </a:p>
          <a:p>
            <a:r>
              <a:rPr lang="en-US" dirty="0"/>
              <a:t>Alpha (</a:t>
            </a:r>
            <a:r>
              <a:rPr lang="en-US" dirty="0">
                <a:latin typeface="Symbol" panose="05050102010706020507" pitchFamily="18" charset="2"/>
              </a:rPr>
              <a:t>a</a:t>
            </a:r>
            <a:r>
              <a:rPr lang="en-US" dirty="0"/>
              <a:t>) – A helium nucleus</a:t>
            </a:r>
          </a:p>
          <a:p>
            <a:pPr lvl="1"/>
            <a:r>
              <a:rPr lang="en-US" dirty="0">
                <a:latin typeface="Arial" panose="020B0604020202020204" pitchFamily="34" charset="0"/>
                <a:cs typeface="Arial" panose="020B0604020202020204" pitchFamily="34" charset="0"/>
              </a:rPr>
              <a:t>2 protons, 2 neutrons</a:t>
            </a:r>
          </a:p>
          <a:p>
            <a:pPr lvl="1"/>
            <a:r>
              <a:rPr lang="en-US" dirty="0"/>
              <a:t>Charge +2e</a:t>
            </a:r>
          </a:p>
          <a:p>
            <a:r>
              <a:rPr lang="en-US" dirty="0">
                <a:latin typeface="Arial" panose="020B0604020202020204" pitchFamily="34" charset="0"/>
                <a:cs typeface="Arial" panose="020B0604020202020204" pitchFamily="34" charset="0"/>
              </a:rPr>
              <a:t>Beta (</a:t>
            </a:r>
            <a:r>
              <a:rPr lang="en-US" dirty="0">
                <a:latin typeface="Symbol" panose="05050102010706020507" pitchFamily="18" charset="2"/>
              </a:rPr>
              <a:t>b</a:t>
            </a:r>
            <a:r>
              <a:rPr lang="en-US" dirty="0">
                <a:latin typeface="Arial" panose="020B0604020202020204" pitchFamily="34" charset="0"/>
                <a:cs typeface="Arial" panose="020B0604020202020204" pitchFamily="34" charset="0"/>
              </a:rPr>
              <a:t>) – An electron (</a:t>
            </a:r>
            <a:r>
              <a:rPr lang="en-US" dirty="0">
                <a:latin typeface="Symbol" panose="05050102010706020507" pitchFamily="18" charset="2"/>
              </a:rPr>
              <a:t>b</a:t>
            </a:r>
            <a:r>
              <a:rPr lang="en-US"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or positron (</a:t>
            </a:r>
            <a:r>
              <a:rPr lang="en-US" dirty="0">
                <a:latin typeface="Symbol" panose="05050102010706020507" pitchFamily="18" charset="2"/>
              </a:rPr>
              <a:t>b</a:t>
            </a:r>
            <a:r>
              <a:rPr lang="en-US"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from the nucleus</a:t>
            </a:r>
          </a:p>
          <a:p>
            <a:r>
              <a:rPr lang="en-US" dirty="0"/>
              <a:t>Gamma (</a:t>
            </a:r>
            <a:r>
              <a:rPr lang="en-US" dirty="0">
                <a:latin typeface="Symbol" panose="05050102010706020507" pitchFamily="18" charset="2"/>
              </a:rPr>
              <a:t>g</a:t>
            </a:r>
            <a:r>
              <a:rPr lang="en-US" dirty="0"/>
              <a:t>) – High energy (frequency) photon &gt; 2.4 X 10</a:t>
            </a:r>
            <a:r>
              <a:rPr lang="en-US" baseline="30000" dirty="0"/>
              <a:t>15</a:t>
            </a:r>
            <a:r>
              <a:rPr lang="en-US" dirty="0"/>
              <a:t>Hz</a:t>
            </a:r>
          </a:p>
          <a:p>
            <a:r>
              <a:rPr lang="en-US" dirty="0">
                <a:latin typeface="Arial" panose="020B0604020202020204" pitchFamily="34" charset="0"/>
                <a:cs typeface="Arial" panose="020B0604020202020204" pitchFamily="34" charset="0"/>
              </a:rPr>
              <a:t>Neutron (n) – Ionizing H atoms and neutron capture </a:t>
            </a:r>
          </a:p>
        </p:txBody>
      </p:sp>
      <p:sp>
        <p:nvSpPr>
          <p:cNvPr id="4" name="Date Placeholder 3"/>
          <p:cNvSpPr>
            <a:spLocks noGrp="1"/>
          </p:cNvSpPr>
          <p:nvPr>
            <p:ph type="dt" sz="half" idx="10"/>
          </p:nvPr>
        </p:nvSpPr>
        <p:spPr/>
        <p:txBody>
          <a:bodyPr/>
          <a:lstStyle/>
          <a:p>
            <a:fld id="{6A395A44-65BD-4A79-8242-E360B583B0DC}" type="datetime1">
              <a:rPr lang="en-US" smtClean="0"/>
              <a:t>10/2/2023</a:t>
            </a:fld>
            <a:endParaRPr lang="en-US" dirty="0"/>
          </a:p>
        </p:txBody>
      </p:sp>
      <p:sp>
        <p:nvSpPr>
          <p:cNvPr id="5" name="Footer Placeholder 4"/>
          <p:cNvSpPr>
            <a:spLocks noGrp="1"/>
          </p:cNvSpPr>
          <p:nvPr>
            <p:ph type="ftr" sz="quarter" idx="11"/>
          </p:nvPr>
        </p:nvSpPr>
        <p:spPr/>
        <p:txBody>
          <a:bodyPr/>
          <a:lstStyle/>
          <a:p>
            <a:r>
              <a:rPr lang="en-US" dirty="0"/>
              <a:t>Nuclear Fission</a:t>
            </a:r>
          </a:p>
        </p:txBody>
      </p:sp>
      <p:sp>
        <p:nvSpPr>
          <p:cNvPr id="6" name="Slide Number Placeholder 5"/>
          <p:cNvSpPr>
            <a:spLocks noGrp="1"/>
          </p:cNvSpPr>
          <p:nvPr>
            <p:ph type="sldNum" sz="quarter" idx="12"/>
          </p:nvPr>
        </p:nvSpPr>
        <p:spPr/>
        <p:txBody>
          <a:bodyPr/>
          <a:lstStyle/>
          <a:p>
            <a:fld id="{1E02110C-3259-4DA0-B096-CC695DE8AFFF}" type="slidenum">
              <a:rPr lang="en-US" smtClean="0"/>
              <a:pPr/>
              <a:t>2</a:t>
            </a:fld>
            <a:endParaRPr lang="en-US"/>
          </a:p>
        </p:txBody>
      </p:sp>
      <p:pic>
        <p:nvPicPr>
          <p:cNvPr id="10" name="Picture 9">
            <a:extLst>
              <a:ext uri="{FF2B5EF4-FFF2-40B4-BE49-F238E27FC236}">
                <a16:creationId xmlns:a16="http://schemas.microsoft.com/office/drawing/2014/main" id="{D8C33C86-9FDD-C8F2-1F1A-6D95010CA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2590800"/>
            <a:ext cx="1059255" cy="990600"/>
          </a:xfrm>
          <a:prstGeom prst="rect">
            <a:avLst/>
          </a:prstGeom>
        </p:spPr>
      </p:pic>
    </p:spTree>
    <p:extLst>
      <p:ext uri="{BB962C8B-B14F-4D97-AF65-F5344CB8AC3E}">
        <p14:creationId xmlns:p14="http://schemas.microsoft.com/office/powerpoint/2010/main" val="337248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609600" y="987551"/>
            <a:ext cx="10972800" cy="5489449"/>
          </a:xfrm>
        </p:spPr>
        <p:txBody>
          <a:bodyPr>
            <a:normAutofit/>
          </a:bodyPr>
          <a:lstStyle/>
          <a:p>
            <a:r>
              <a:rPr lang="en-US" dirty="0"/>
              <a:t>Define the following terms:</a:t>
            </a:r>
          </a:p>
          <a:p>
            <a:pPr lvl="1"/>
            <a:r>
              <a:rPr lang="en-US" dirty="0"/>
              <a:t>Fission	– Fissile	 – Mass defect	 – Binding energy</a:t>
            </a:r>
          </a:p>
          <a:p>
            <a:pPr lvl="1"/>
            <a:r>
              <a:rPr lang="en-US" dirty="0"/>
              <a:t>Criticality	– Critical mass	– Moderator</a:t>
            </a:r>
          </a:p>
          <a:p>
            <a:r>
              <a:rPr lang="en-US" dirty="0"/>
              <a:t>Discuss the history of some key events leading to the fission of U-238</a:t>
            </a:r>
          </a:p>
          <a:p>
            <a:r>
              <a:rPr lang="en-US" dirty="0"/>
              <a:t>Describe the mechanism of U-235 fission</a:t>
            </a:r>
          </a:p>
          <a:p>
            <a:r>
              <a:rPr lang="en-US" dirty="0"/>
              <a:t>Contrast fast and thermal neutrons and the role of the moderator</a:t>
            </a:r>
          </a:p>
          <a:p>
            <a:r>
              <a:rPr lang="en-US" dirty="0"/>
              <a:t>Discuss the effect of decay heat on reactor power and temperature</a:t>
            </a:r>
          </a:p>
        </p:txBody>
      </p:sp>
      <p:sp>
        <p:nvSpPr>
          <p:cNvPr id="4" name="Date Placeholder 3"/>
          <p:cNvSpPr>
            <a:spLocks noGrp="1"/>
          </p:cNvSpPr>
          <p:nvPr>
            <p:ph type="dt" sz="half" idx="10"/>
          </p:nvPr>
        </p:nvSpPr>
        <p:spPr/>
        <p:txBody>
          <a:bodyPr/>
          <a:lstStyle/>
          <a:p>
            <a:fld id="{A9FCA2D8-1BC5-4BD4-BDD8-0E59D06D3BC1}" type="datetime1">
              <a:rPr lang="en-US" smtClean="0"/>
              <a:t>10/2/2023</a:t>
            </a:fld>
            <a:endParaRPr lang="en-US" dirty="0"/>
          </a:p>
        </p:txBody>
      </p:sp>
      <p:sp>
        <p:nvSpPr>
          <p:cNvPr id="5" name="Footer Placeholder 4"/>
          <p:cNvSpPr>
            <a:spLocks noGrp="1"/>
          </p:cNvSpPr>
          <p:nvPr>
            <p:ph type="ftr" sz="quarter" idx="11"/>
          </p:nvPr>
        </p:nvSpPr>
        <p:spPr/>
        <p:txBody>
          <a:bodyPr/>
          <a:lstStyle/>
          <a:p>
            <a:r>
              <a:rPr lang="en-US" dirty="0"/>
              <a:t>Nuclear Fission</a:t>
            </a:r>
          </a:p>
        </p:txBody>
      </p:sp>
      <p:sp>
        <p:nvSpPr>
          <p:cNvPr id="6" name="Slide Number Placeholder 5"/>
          <p:cNvSpPr>
            <a:spLocks noGrp="1"/>
          </p:cNvSpPr>
          <p:nvPr>
            <p:ph type="sldNum" sz="quarter" idx="12"/>
          </p:nvPr>
        </p:nvSpPr>
        <p:spPr/>
        <p:txBody>
          <a:bodyPr/>
          <a:lstStyle/>
          <a:p>
            <a:fld id="{1E02110C-3259-4DA0-B096-CC695DE8AFFF}" type="slidenum">
              <a:rPr lang="en-US" smtClean="0"/>
              <a:pPr/>
              <a:t>20</a:t>
            </a:fld>
            <a:endParaRPr lang="en-US"/>
          </a:p>
        </p:txBody>
      </p:sp>
    </p:spTree>
    <p:extLst>
      <p:ext uri="{BB962C8B-B14F-4D97-AF65-F5344CB8AC3E}">
        <p14:creationId xmlns:p14="http://schemas.microsoft.com/office/powerpoint/2010/main" val="1306946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B6623-D4B9-E0A7-9F0D-1695D85C75D3}"/>
              </a:ext>
            </a:extLst>
          </p:cNvPr>
          <p:cNvSpPr>
            <a:spLocks noGrp="1"/>
          </p:cNvSpPr>
          <p:nvPr>
            <p:ph type="title"/>
          </p:nvPr>
        </p:nvSpPr>
        <p:spPr/>
        <p:txBody>
          <a:bodyPr/>
          <a:lstStyle/>
          <a:p>
            <a:r>
              <a:rPr lang="en-US" dirty="0"/>
              <a:t>Assessment</a:t>
            </a:r>
          </a:p>
        </p:txBody>
      </p:sp>
      <p:sp>
        <p:nvSpPr>
          <p:cNvPr id="3" name="Content Placeholder 2">
            <a:extLst>
              <a:ext uri="{FF2B5EF4-FFF2-40B4-BE49-F238E27FC236}">
                <a16:creationId xmlns:a16="http://schemas.microsoft.com/office/drawing/2014/main" id="{2A4425E5-8F3E-967C-D650-F7DCA955C050}"/>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What is the difference between </a:t>
            </a:r>
            <a:r>
              <a:rPr lang="en-US" i="1" dirty="0"/>
              <a:t>fissionable</a:t>
            </a:r>
            <a:r>
              <a:rPr lang="en-US" dirty="0"/>
              <a:t> and </a:t>
            </a:r>
            <a:r>
              <a:rPr lang="en-US" i="1" dirty="0"/>
              <a:t>fissile</a:t>
            </a:r>
            <a:r>
              <a:rPr lang="en-US" dirty="0"/>
              <a:t>?</a:t>
            </a:r>
          </a:p>
          <a:p>
            <a:pPr marL="463550" indent="0">
              <a:buNone/>
            </a:pPr>
            <a:r>
              <a:rPr lang="en-US" dirty="0"/>
              <a:t>Fissionable isotopes are capable of undergoing fission after absorbing a neutron, such as U-238.</a:t>
            </a:r>
          </a:p>
          <a:p>
            <a:pPr marL="463550" indent="0">
              <a:buNone/>
            </a:pPr>
            <a:r>
              <a:rPr lang="en-US" dirty="0"/>
              <a:t>Fissile isotopes are capable of sustaining a chain reaction, such as U-235 and Pu-239.</a:t>
            </a:r>
          </a:p>
          <a:p>
            <a:pPr marL="514350" indent="-514350">
              <a:buFont typeface="+mj-lt"/>
              <a:buAutoNum type="arabicPeriod" startAt="2"/>
            </a:pPr>
            <a:r>
              <a:rPr lang="en-US" dirty="0"/>
              <a:t>What is </a:t>
            </a:r>
            <a:r>
              <a:rPr lang="en-US" i="1" dirty="0"/>
              <a:t>critical mass</a:t>
            </a:r>
            <a:r>
              <a:rPr lang="en-US" dirty="0"/>
              <a:t>?  List some things that affect it.</a:t>
            </a:r>
          </a:p>
          <a:p>
            <a:pPr marL="463550" indent="0">
              <a:buNone/>
            </a:pPr>
            <a:r>
              <a:rPr lang="en-US" dirty="0"/>
              <a:t>The smallest amount of fissile material to sustain a nuclear fission chain reaction.  The amount is affected by:</a:t>
            </a:r>
          </a:p>
          <a:p>
            <a:pPr marL="914400" indent="0">
              <a:buNone/>
            </a:pPr>
            <a:r>
              <a:rPr lang="en-US" dirty="0"/>
              <a:t>– Density		– Enrichment		– Shape</a:t>
            </a:r>
          </a:p>
          <a:p>
            <a:pPr marL="914400" indent="0">
              <a:buNone/>
            </a:pPr>
            <a:r>
              <a:rPr lang="en-US" dirty="0"/>
              <a:t>– Temperature		– Surroundings</a:t>
            </a:r>
          </a:p>
          <a:p>
            <a:pPr marL="514350" indent="-514350">
              <a:buFont typeface="+mj-lt"/>
              <a:buAutoNum type="arabicPeriod" startAt="2"/>
            </a:pPr>
            <a:endParaRPr lang="en-US" dirty="0"/>
          </a:p>
        </p:txBody>
      </p:sp>
      <p:sp>
        <p:nvSpPr>
          <p:cNvPr id="4" name="Date Placeholder 3">
            <a:extLst>
              <a:ext uri="{FF2B5EF4-FFF2-40B4-BE49-F238E27FC236}">
                <a16:creationId xmlns:a16="http://schemas.microsoft.com/office/drawing/2014/main" id="{0C6440C4-729F-0B5E-E7B0-96ECE127E7ED}"/>
              </a:ext>
            </a:extLst>
          </p:cNvPr>
          <p:cNvSpPr>
            <a:spLocks noGrp="1"/>
          </p:cNvSpPr>
          <p:nvPr>
            <p:ph type="dt" sz="half" idx="10"/>
          </p:nvPr>
        </p:nvSpPr>
        <p:spPr/>
        <p:txBody>
          <a:bodyPr/>
          <a:lstStyle/>
          <a:p>
            <a:fld id="{A9FCA2D8-1BC5-4BD4-BDD8-0E59D06D3BC1}" type="datetime1">
              <a:rPr lang="en-US" smtClean="0"/>
              <a:t>10/2/2023</a:t>
            </a:fld>
            <a:endParaRPr lang="en-US" dirty="0"/>
          </a:p>
        </p:txBody>
      </p:sp>
      <p:sp>
        <p:nvSpPr>
          <p:cNvPr id="5" name="Footer Placeholder 4">
            <a:extLst>
              <a:ext uri="{FF2B5EF4-FFF2-40B4-BE49-F238E27FC236}">
                <a16:creationId xmlns:a16="http://schemas.microsoft.com/office/drawing/2014/main" id="{759871E3-CBDA-FA6F-3404-CBEBD3DFEC6B}"/>
              </a:ext>
            </a:extLst>
          </p:cNvPr>
          <p:cNvSpPr>
            <a:spLocks noGrp="1"/>
          </p:cNvSpPr>
          <p:nvPr>
            <p:ph type="ftr" sz="quarter" idx="11"/>
          </p:nvPr>
        </p:nvSpPr>
        <p:spPr/>
        <p:txBody>
          <a:bodyPr/>
          <a:lstStyle/>
          <a:p>
            <a:r>
              <a:rPr lang="en-US"/>
              <a:t>Nuclear Fission</a:t>
            </a:r>
            <a:endParaRPr lang="en-US" dirty="0"/>
          </a:p>
        </p:txBody>
      </p:sp>
      <p:sp>
        <p:nvSpPr>
          <p:cNvPr id="6" name="Slide Number Placeholder 5">
            <a:extLst>
              <a:ext uri="{FF2B5EF4-FFF2-40B4-BE49-F238E27FC236}">
                <a16:creationId xmlns:a16="http://schemas.microsoft.com/office/drawing/2014/main" id="{062BD0D8-8025-941E-DB8C-76469611ECCB}"/>
              </a:ext>
            </a:extLst>
          </p:cNvPr>
          <p:cNvSpPr>
            <a:spLocks noGrp="1"/>
          </p:cNvSpPr>
          <p:nvPr>
            <p:ph type="sldNum" sz="quarter" idx="12"/>
          </p:nvPr>
        </p:nvSpPr>
        <p:spPr/>
        <p:txBody>
          <a:bodyPr/>
          <a:lstStyle/>
          <a:p>
            <a:fld id="{1E02110C-3259-4DA0-B096-CC695DE8AFFF}" type="slidenum">
              <a:rPr lang="en-US" smtClean="0"/>
              <a:pPr/>
              <a:t>21</a:t>
            </a:fld>
            <a:endParaRPr lang="en-US"/>
          </a:p>
        </p:txBody>
      </p:sp>
    </p:spTree>
    <p:extLst>
      <p:ext uri="{BB962C8B-B14F-4D97-AF65-F5344CB8AC3E}">
        <p14:creationId xmlns:p14="http://schemas.microsoft.com/office/powerpoint/2010/main" val="208453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6" name="Content Placeholder 5">
            <a:extLst>
              <a:ext uri="{FF2B5EF4-FFF2-40B4-BE49-F238E27FC236}">
                <a16:creationId xmlns:a16="http://schemas.microsoft.com/office/drawing/2014/main" id="{C873123C-CB17-C4A7-A5BB-3D3CF82A8985}"/>
              </a:ext>
            </a:extLst>
          </p:cNvPr>
          <p:cNvSpPr>
            <a:spLocks noGrp="1"/>
          </p:cNvSpPr>
          <p:nvPr>
            <p:ph idx="1"/>
          </p:nvPr>
        </p:nvSpPr>
        <p:spPr/>
        <p:txBody>
          <a:bodyPr>
            <a:normAutofit/>
          </a:bodyPr>
          <a:lstStyle/>
          <a:p>
            <a:pPr marL="457200" indent="-457200">
              <a:buNone/>
            </a:pPr>
            <a:r>
              <a:rPr lang="en-US" sz="2400" dirty="0"/>
              <a:t>Atomic Archive, </a:t>
            </a:r>
            <a:r>
              <a:rPr lang="en-US" sz="2400" dirty="0">
                <a:hlinkClick r:id="rId2"/>
              </a:rPr>
              <a:t>www.atomicarchive.com</a:t>
            </a:r>
            <a:r>
              <a:rPr lang="en-US" sz="2400" dirty="0"/>
              <a:t> </a:t>
            </a:r>
          </a:p>
          <a:p>
            <a:pPr marL="457200" indent="-457200">
              <a:buNone/>
            </a:pPr>
            <a:r>
              <a:rPr lang="en-US" sz="2400" dirty="0"/>
              <a:t>Metals and Alloys – Densities, The Engineering Toolbox, </a:t>
            </a:r>
            <a:r>
              <a:rPr lang="en-US" sz="2400" dirty="0">
                <a:hlinkClick r:id="rId3"/>
              </a:rPr>
              <a:t>https://www.engineeringtoolbox.com/metal-alloys-densities-d_50.html</a:t>
            </a:r>
            <a:r>
              <a:rPr lang="en-US" sz="2400" dirty="0"/>
              <a:t> </a:t>
            </a:r>
          </a:p>
          <a:p>
            <a:pPr marL="457200" indent="-457200">
              <a:buNone/>
            </a:pPr>
            <a:r>
              <a:rPr lang="en-US" sz="2400" i="1" dirty="0"/>
              <a:t>Nuclear Physics and Reactor Theory</a:t>
            </a:r>
            <a:r>
              <a:rPr lang="en-US" sz="2400" dirty="0"/>
              <a:t>, Navy Nuclear Power School, 1993</a:t>
            </a:r>
          </a:p>
          <a:p>
            <a:pPr marL="457200" indent="-457200">
              <a:buNone/>
            </a:pPr>
            <a:r>
              <a:rPr lang="en-US" sz="2400" dirty="0"/>
              <a:t>United States Department of Energy, </a:t>
            </a:r>
            <a:r>
              <a:rPr lang="en-US" sz="2400" dirty="0">
                <a:hlinkClick r:id="rId4"/>
              </a:rPr>
              <a:t>www.energy.gov</a:t>
            </a:r>
            <a:r>
              <a:rPr lang="en-US" sz="2400" dirty="0"/>
              <a:t> </a:t>
            </a:r>
          </a:p>
          <a:p>
            <a:pPr marL="457200" indent="-457200">
              <a:buNone/>
            </a:pPr>
            <a:r>
              <a:rPr lang="en-US" sz="2400" dirty="0"/>
              <a:t>United States Nuclear Regulatory Commission, </a:t>
            </a:r>
            <a:r>
              <a:rPr lang="en-US" sz="2400" dirty="0">
                <a:hlinkClick r:id="rId5"/>
              </a:rPr>
              <a:t>www.nrc.gov/</a:t>
            </a:r>
            <a:r>
              <a:rPr lang="en-US" sz="2400" dirty="0"/>
              <a:t> </a:t>
            </a:r>
          </a:p>
          <a:p>
            <a:pPr marL="457200" indent="-457200">
              <a:buNone/>
            </a:pPr>
            <a:r>
              <a:rPr lang="en-US" sz="2400" dirty="0"/>
              <a:t>Wikipedia, </a:t>
            </a:r>
            <a:r>
              <a:rPr lang="en-US" sz="2400" dirty="0">
                <a:hlinkClick r:id="rId6"/>
              </a:rPr>
              <a:t>wikipedia.org</a:t>
            </a:r>
            <a:r>
              <a:rPr lang="en-US" sz="2400" dirty="0"/>
              <a:t> </a:t>
            </a:r>
          </a:p>
        </p:txBody>
      </p:sp>
      <p:sp>
        <p:nvSpPr>
          <p:cNvPr id="3" name="Date Placeholder 2"/>
          <p:cNvSpPr>
            <a:spLocks noGrp="1"/>
          </p:cNvSpPr>
          <p:nvPr>
            <p:ph type="dt" sz="half" idx="10"/>
          </p:nvPr>
        </p:nvSpPr>
        <p:spPr/>
        <p:txBody>
          <a:bodyPr/>
          <a:lstStyle/>
          <a:p>
            <a:fld id="{CD465419-8655-4F8A-B4B0-BC03ACE7895E}" type="datetime1">
              <a:rPr lang="en-US" smtClean="0"/>
              <a:t>10/2/2023</a:t>
            </a:fld>
            <a:endParaRPr lang="en-US"/>
          </a:p>
        </p:txBody>
      </p:sp>
      <p:sp>
        <p:nvSpPr>
          <p:cNvPr id="4" name="Footer Placeholder 3"/>
          <p:cNvSpPr>
            <a:spLocks noGrp="1"/>
          </p:cNvSpPr>
          <p:nvPr>
            <p:ph type="ftr" sz="quarter" idx="11"/>
          </p:nvPr>
        </p:nvSpPr>
        <p:spPr/>
        <p:txBody>
          <a:bodyPr/>
          <a:lstStyle/>
          <a:p>
            <a:r>
              <a:rPr lang="en-US" dirty="0"/>
              <a:t>Nuclear Fission</a:t>
            </a:r>
          </a:p>
        </p:txBody>
      </p:sp>
      <p:sp>
        <p:nvSpPr>
          <p:cNvPr id="5" name="Slide Number Placeholder 4"/>
          <p:cNvSpPr>
            <a:spLocks noGrp="1"/>
          </p:cNvSpPr>
          <p:nvPr>
            <p:ph type="sldNum" sz="quarter" idx="12"/>
          </p:nvPr>
        </p:nvSpPr>
        <p:spPr/>
        <p:txBody>
          <a:bodyPr/>
          <a:lstStyle/>
          <a:p>
            <a:fld id="{1E02110C-3259-4DA0-B096-CC695DE8AFFF}" type="slidenum">
              <a:rPr lang="en-US" smtClean="0"/>
              <a:pPr/>
              <a:t>22</a:t>
            </a:fld>
            <a:endParaRPr lang="en-US"/>
          </a:p>
        </p:txBody>
      </p:sp>
    </p:spTree>
    <p:extLst>
      <p:ext uri="{BB962C8B-B14F-4D97-AF65-F5344CB8AC3E}">
        <p14:creationId xmlns:p14="http://schemas.microsoft.com/office/powerpoint/2010/main" val="650283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hain-reaction">
            <a:hlinkClick r:id="" action="ppaction://media"/>
            <a:extLst>
              <a:ext uri="{FF2B5EF4-FFF2-40B4-BE49-F238E27FC236}">
                <a16:creationId xmlns:a16="http://schemas.microsoft.com/office/drawing/2014/main" id="{25342389-3B45-093B-E48A-0875B6C66C0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2" name="Title 1"/>
          <p:cNvSpPr>
            <a:spLocks noGrp="1"/>
          </p:cNvSpPr>
          <p:nvPr>
            <p:ph type="ctrTitle"/>
          </p:nvPr>
        </p:nvSpPr>
        <p:spPr>
          <a:xfrm>
            <a:off x="914400" y="381000"/>
            <a:ext cx="10363200" cy="1470025"/>
          </a:xfrm>
        </p:spPr>
        <p:txBody>
          <a:bodyPr/>
          <a:lstStyle/>
          <a:p>
            <a:r>
              <a:rPr lang="en-US" dirty="0">
                <a:solidFill>
                  <a:schemeClr val="bg1"/>
                </a:solidFill>
                <a:latin typeface="Arial" panose="020B0604020202020204" pitchFamily="34" charset="0"/>
                <a:cs typeface="Arial" panose="020B0604020202020204" pitchFamily="34" charset="0"/>
              </a:rPr>
              <a:t>Nuclear Fission</a:t>
            </a:r>
          </a:p>
        </p:txBody>
      </p:sp>
      <p:sp>
        <p:nvSpPr>
          <p:cNvPr id="5" name="TextBox 4">
            <a:extLst>
              <a:ext uri="{FF2B5EF4-FFF2-40B4-BE49-F238E27FC236}">
                <a16:creationId xmlns:a16="http://schemas.microsoft.com/office/drawing/2014/main" id="{3B621220-0504-C37B-2D66-F248319145DA}"/>
              </a:ext>
            </a:extLst>
          </p:cNvPr>
          <p:cNvSpPr txBox="1"/>
          <p:nvPr/>
        </p:nvSpPr>
        <p:spPr>
          <a:xfrm>
            <a:off x="8056594" y="6059204"/>
            <a:ext cx="1499128" cy="276999"/>
          </a:xfrm>
          <a:prstGeom prst="rect">
            <a:avLst/>
          </a:prstGeom>
          <a:noFill/>
        </p:spPr>
        <p:txBody>
          <a:bodyPr wrap="none" rtlCol="0">
            <a:spAutoFit/>
          </a:bodyPr>
          <a:lstStyle/>
          <a:p>
            <a:pPr algn="ctr"/>
            <a:r>
              <a:rPr lang="en-US" sz="1200" dirty="0">
                <a:solidFill>
                  <a:schemeClr val="tx1">
                    <a:tint val="75000"/>
                  </a:schemeClr>
                </a:solidFill>
                <a:latin typeface="Arial" panose="020B0604020202020204" pitchFamily="34" charset="0"/>
                <a:cs typeface="Arial" panose="020B0604020202020204" pitchFamily="34" charset="0"/>
              </a:rPr>
              <a:t>AtomicArchive.com</a:t>
            </a:r>
          </a:p>
        </p:txBody>
      </p:sp>
      <p:sp>
        <p:nvSpPr>
          <p:cNvPr id="3" name="Subtitle 2"/>
          <p:cNvSpPr>
            <a:spLocks noGrp="1"/>
          </p:cNvSpPr>
          <p:nvPr>
            <p:ph type="subTitle" idx="1"/>
          </p:nvPr>
        </p:nvSpPr>
        <p:spPr>
          <a:xfrm>
            <a:off x="5257800" y="4648200"/>
            <a:ext cx="5105400" cy="990600"/>
          </a:xfrm>
        </p:spPr>
        <p:txBody>
          <a:bodyPr/>
          <a:lstStyle/>
          <a:p>
            <a:r>
              <a:rPr lang="en-US" dirty="0">
                <a:solidFill>
                  <a:schemeClr val="bg1"/>
                </a:solidFill>
                <a:latin typeface="Arial" panose="020B0604020202020204" pitchFamily="34" charset="0"/>
                <a:cs typeface="Arial" panose="020B0604020202020204" pitchFamily="34" charset="0"/>
              </a:rPr>
              <a:t>Doug Nekrasz</a:t>
            </a:r>
          </a:p>
        </p:txBody>
      </p:sp>
    </p:spTree>
    <p:extLst>
      <p:ext uri="{BB962C8B-B14F-4D97-AF65-F5344CB8AC3E}">
        <p14:creationId xmlns:p14="http://schemas.microsoft.com/office/powerpoint/2010/main" val="137053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lnSpcReduction="10000"/>
          </a:bodyPr>
          <a:lstStyle/>
          <a:p>
            <a:r>
              <a:rPr lang="en-US" dirty="0"/>
              <a:t>Warm Up</a:t>
            </a:r>
          </a:p>
          <a:p>
            <a:r>
              <a:rPr lang="en-US" dirty="0"/>
              <a:t>Objectives</a:t>
            </a:r>
          </a:p>
          <a:p>
            <a:r>
              <a:rPr lang="en-US" dirty="0"/>
              <a:t>Greek Letter Alerts!</a:t>
            </a:r>
          </a:p>
          <a:p>
            <a:r>
              <a:rPr lang="en-US" dirty="0"/>
              <a:t>The History</a:t>
            </a:r>
          </a:p>
          <a:p>
            <a:r>
              <a:rPr lang="en-US" dirty="0"/>
              <a:t>Binding Energy and Mass Defect</a:t>
            </a:r>
          </a:p>
          <a:p>
            <a:r>
              <a:rPr lang="en-US" dirty="0"/>
              <a:t>The Power of Fission</a:t>
            </a:r>
          </a:p>
          <a:p>
            <a:r>
              <a:rPr lang="en-US" dirty="0"/>
              <a:t>Mechanism</a:t>
            </a:r>
          </a:p>
          <a:p>
            <a:r>
              <a:rPr lang="en-US" dirty="0"/>
              <a:t>Review Objectives</a:t>
            </a:r>
          </a:p>
          <a:p>
            <a:r>
              <a:rPr lang="en-US" dirty="0"/>
              <a:t>Questions and Assessment</a:t>
            </a:r>
          </a:p>
        </p:txBody>
      </p:sp>
      <p:sp>
        <p:nvSpPr>
          <p:cNvPr id="4" name="Date Placeholder 3"/>
          <p:cNvSpPr>
            <a:spLocks noGrp="1"/>
          </p:cNvSpPr>
          <p:nvPr>
            <p:ph type="dt" sz="half" idx="10"/>
          </p:nvPr>
        </p:nvSpPr>
        <p:spPr/>
        <p:txBody>
          <a:bodyPr/>
          <a:lstStyle/>
          <a:p>
            <a:fld id="{300F61C8-94AF-4E8E-A8F8-D210121311CC}" type="datetime1">
              <a:rPr lang="en-US" smtClean="0"/>
              <a:t>10/2/2023</a:t>
            </a:fld>
            <a:endParaRPr lang="en-US" dirty="0"/>
          </a:p>
        </p:txBody>
      </p:sp>
      <p:sp>
        <p:nvSpPr>
          <p:cNvPr id="5" name="Footer Placeholder 4"/>
          <p:cNvSpPr>
            <a:spLocks noGrp="1"/>
          </p:cNvSpPr>
          <p:nvPr>
            <p:ph type="ftr" sz="quarter" idx="11"/>
          </p:nvPr>
        </p:nvSpPr>
        <p:spPr/>
        <p:txBody>
          <a:bodyPr/>
          <a:lstStyle/>
          <a:p>
            <a:r>
              <a:rPr lang="en-US" dirty="0"/>
              <a:t>Nuclear Fission</a:t>
            </a:r>
          </a:p>
        </p:txBody>
      </p:sp>
      <p:sp>
        <p:nvSpPr>
          <p:cNvPr id="6" name="Slide Number Placeholder 5"/>
          <p:cNvSpPr>
            <a:spLocks noGrp="1"/>
          </p:cNvSpPr>
          <p:nvPr>
            <p:ph type="sldNum" sz="quarter" idx="12"/>
          </p:nvPr>
        </p:nvSpPr>
        <p:spPr/>
        <p:txBody>
          <a:bodyPr/>
          <a:lstStyle/>
          <a:p>
            <a:fld id="{1E02110C-3259-4DA0-B096-CC695DE8AFFF}" type="slidenum">
              <a:rPr lang="en-US" smtClean="0"/>
              <a:pPr/>
              <a:t>4</a:t>
            </a:fld>
            <a:endParaRPr lang="en-US"/>
          </a:p>
        </p:txBody>
      </p:sp>
    </p:spTree>
    <p:extLst>
      <p:ext uri="{BB962C8B-B14F-4D97-AF65-F5344CB8AC3E}">
        <p14:creationId xmlns:p14="http://schemas.microsoft.com/office/powerpoint/2010/main" val="1231138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609600" y="987551"/>
            <a:ext cx="10972800" cy="5489449"/>
          </a:xfrm>
        </p:spPr>
        <p:txBody>
          <a:bodyPr>
            <a:normAutofit/>
          </a:bodyPr>
          <a:lstStyle/>
          <a:p>
            <a:r>
              <a:rPr lang="en-US" dirty="0"/>
              <a:t>Define the following terms:</a:t>
            </a:r>
          </a:p>
          <a:p>
            <a:pPr lvl="1"/>
            <a:r>
              <a:rPr lang="en-US" dirty="0"/>
              <a:t>Fission	– Fissile	 – Mass defect	 – Binding energy</a:t>
            </a:r>
          </a:p>
          <a:p>
            <a:pPr lvl="1"/>
            <a:r>
              <a:rPr lang="en-US" dirty="0"/>
              <a:t>Criticality	– Critical mass	– Moderator</a:t>
            </a:r>
          </a:p>
          <a:p>
            <a:r>
              <a:rPr lang="en-US" dirty="0"/>
              <a:t>Discuss the history of some key events leading to the fission of U-235</a:t>
            </a:r>
          </a:p>
          <a:p>
            <a:r>
              <a:rPr lang="en-US" dirty="0"/>
              <a:t>Describe the mechanism of U-235 fission</a:t>
            </a:r>
          </a:p>
          <a:p>
            <a:r>
              <a:rPr lang="en-US" dirty="0"/>
              <a:t>Contrast fast and thermal neutrons and the role of the moderator</a:t>
            </a:r>
          </a:p>
          <a:p>
            <a:r>
              <a:rPr lang="en-US" dirty="0"/>
              <a:t>Discuss the effect of decay heat on reactor power and temperature</a:t>
            </a:r>
          </a:p>
        </p:txBody>
      </p:sp>
      <p:sp>
        <p:nvSpPr>
          <p:cNvPr id="4" name="Date Placeholder 3"/>
          <p:cNvSpPr>
            <a:spLocks noGrp="1"/>
          </p:cNvSpPr>
          <p:nvPr>
            <p:ph type="dt" sz="half" idx="10"/>
          </p:nvPr>
        </p:nvSpPr>
        <p:spPr/>
        <p:txBody>
          <a:bodyPr/>
          <a:lstStyle/>
          <a:p>
            <a:fld id="{A9FCA2D8-1BC5-4BD4-BDD8-0E59D06D3BC1}" type="datetime1">
              <a:rPr lang="en-US" smtClean="0"/>
              <a:t>10/2/2023</a:t>
            </a:fld>
            <a:endParaRPr lang="en-US" dirty="0"/>
          </a:p>
        </p:txBody>
      </p:sp>
      <p:sp>
        <p:nvSpPr>
          <p:cNvPr id="5" name="Footer Placeholder 4"/>
          <p:cNvSpPr>
            <a:spLocks noGrp="1"/>
          </p:cNvSpPr>
          <p:nvPr>
            <p:ph type="ftr" sz="quarter" idx="11"/>
          </p:nvPr>
        </p:nvSpPr>
        <p:spPr/>
        <p:txBody>
          <a:bodyPr/>
          <a:lstStyle/>
          <a:p>
            <a:r>
              <a:rPr lang="en-US" dirty="0"/>
              <a:t>Nuclear Fission</a:t>
            </a:r>
          </a:p>
        </p:txBody>
      </p:sp>
      <p:sp>
        <p:nvSpPr>
          <p:cNvPr id="6" name="Slide Number Placeholder 5"/>
          <p:cNvSpPr>
            <a:spLocks noGrp="1"/>
          </p:cNvSpPr>
          <p:nvPr>
            <p:ph type="sldNum" sz="quarter" idx="12"/>
          </p:nvPr>
        </p:nvSpPr>
        <p:spPr/>
        <p:txBody>
          <a:bodyPr/>
          <a:lstStyle/>
          <a:p>
            <a:fld id="{1E02110C-3259-4DA0-B096-CC695DE8AFFF}" type="slidenum">
              <a:rPr lang="en-US" smtClean="0"/>
              <a:pPr/>
              <a:t>5</a:t>
            </a:fld>
            <a:endParaRPr lang="en-US"/>
          </a:p>
        </p:txBody>
      </p:sp>
    </p:spTree>
    <p:extLst>
      <p:ext uri="{BB962C8B-B14F-4D97-AF65-F5344CB8AC3E}">
        <p14:creationId xmlns:p14="http://schemas.microsoft.com/office/powerpoint/2010/main" val="259183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6599FC-60C9-6BA7-077E-4B5677E8B8E8}"/>
              </a:ext>
            </a:extLst>
          </p:cNvPr>
          <p:cNvPicPr>
            <a:picLocks noChangeAspect="1"/>
          </p:cNvPicPr>
          <p:nvPr/>
        </p:nvPicPr>
        <p:blipFill>
          <a:blip r:embed="rId3"/>
          <a:stretch>
            <a:fillRect/>
          </a:stretch>
        </p:blipFill>
        <p:spPr>
          <a:xfrm>
            <a:off x="38099" y="0"/>
            <a:ext cx="7303770" cy="4114800"/>
          </a:xfrm>
          <a:prstGeom prst="rect">
            <a:avLst/>
          </a:prstGeom>
          <a:ln>
            <a:solidFill>
              <a:schemeClr val="accent1"/>
            </a:solidFill>
          </a:ln>
          <a:effectLst>
            <a:outerShdw blurRad="50800" dist="38100" dir="2700000" algn="tl" rotWithShape="0">
              <a:prstClr val="black">
                <a:alpha val="40000"/>
              </a:prstClr>
            </a:outerShdw>
          </a:effectLst>
        </p:spPr>
      </p:pic>
      <p:sp>
        <p:nvSpPr>
          <p:cNvPr id="2" name="Date Placeholder 1">
            <a:extLst>
              <a:ext uri="{FF2B5EF4-FFF2-40B4-BE49-F238E27FC236}">
                <a16:creationId xmlns:a16="http://schemas.microsoft.com/office/drawing/2014/main" id="{967FF64E-AFDB-5C65-BEE7-782BC2038E6C}"/>
              </a:ext>
            </a:extLst>
          </p:cNvPr>
          <p:cNvSpPr>
            <a:spLocks noGrp="1"/>
          </p:cNvSpPr>
          <p:nvPr>
            <p:ph type="dt" sz="half" idx="10"/>
          </p:nvPr>
        </p:nvSpPr>
        <p:spPr/>
        <p:txBody>
          <a:bodyPr/>
          <a:lstStyle/>
          <a:p>
            <a:fld id="{9ED8FF62-E709-4815-85FC-50D0435C0425}" type="datetime1">
              <a:rPr lang="en-US" smtClean="0"/>
              <a:t>10/2/2023</a:t>
            </a:fld>
            <a:endParaRPr lang="en-US"/>
          </a:p>
        </p:txBody>
      </p:sp>
      <p:pic>
        <p:nvPicPr>
          <p:cNvPr id="8" name="Picture 7">
            <a:extLst>
              <a:ext uri="{FF2B5EF4-FFF2-40B4-BE49-F238E27FC236}">
                <a16:creationId xmlns:a16="http://schemas.microsoft.com/office/drawing/2014/main" id="{D1FA92B6-FED4-6792-978F-E5D324EFE7C8}"/>
              </a:ext>
            </a:extLst>
          </p:cNvPr>
          <p:cNvPicPr>
            <a:picLocks noChangeAspect="1"/>
          </p:cNvPicPr>
          <p:nvPr/>
        </p:nvPicPr>
        <p:blipFill>
          <a:blip r:embed="rId4"/>
          <a:stretch>
            <a:fillRect/>
          </a:stretch>
        </p:blipFill>
        <p:spPr>
          <a:xfrm>
            <a:off x="2444115" y="1371600"/>
            <a:ext cx="7303770" cy="4114800"/>
          </a:xfrm>
          <a:prstGeom prst="rect">
            <a:avLst/>
          </a:prstGeom>
          <a:ln>
            <a:solidFill>
              <a:schemeClr val="accent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C63C9CE4-A3F8-5F70-F18D-3676F7322B64}"/>
              </a:ext>
            </a:extLst>
          </p:cNvPr>
          <p:cNvPicPr>
            <a:picLocks noChangeAspect="1"/>
          </p:cNvPicPr>
          <p:nvPr/>
        </p:nvPicPr>
        <p:blipFill>
          <a:blip r:embed="rId5"/>
          <a:stretch>
            <a:fillRect/>
          </a:stretch>
        </p:blipFill>
        <p:spPr>
          <a:xfrm>
            <a:off x="4850131" y="2743200"/>
            <a:ext cx="7303770" cy="4114800"/>
          </a:xfrm>
          <a:prstGeom prst="rect">
            <a:avLst/>
          </a:prstGeom>
          <a:ln>
            <a:solidFill>
              <a:schemeClr val="accent1"/>
            </a:solidFill>
          </a:ln>
          <a:effectLst>
            <a:outerShdw blurRad="50800" dist="38100" dir="2700000" algn="tl" rotWithShape="0">
              <a:prstClr val="black">
                <a:alpha val="40000"/>
              </a:prstClr>
            </a:outerShdw>
          </a:effectLst>
        </p:spPr>
      </p:pic>
      <p:sp>
        <p:nvSpPr>
          <p:cNvPr id="3" name="Footer Placeholder 2">
            <a:extLst>
              <a:ext uri="{FF2B5EF4-FFF2-40B4-BE49-F238E27FC236}">
                <a16:creationId xmlns:a16="http://schemas.microsoft.com/office/drawing/2014/main" id="{82D7B69F-A823-7486-7CB0-313F501D62B3}"/>
              </a:ext>
            </a:extLst>
          </p:cNvPr>
          <p:cNvSpPr>
            <a:spLocks noGrp="1"/>
          </p:cNvSpPr>
          <p:nvPr>
            <p:ph type="ftr" sz="quarter" idx="11"/>
          </p:nvPr>
        </p:nvSpPr>
        <p:spPr/>
        <p:txBody>
          <a:bodyPr/>
          <a:lstStyle/>
          <a:p>
            <a:r>
              <a:rPr lang="en-US"/>
              <a:t>Nuclear Fission</a:t>
            </a:r>
            <a:endParaRPr lang="en-US" dirty="0"/>
          </a:p>
        </p:txBody>
      </p:sp>
      <p:sp>
        <p:nvSpPr>
          <p:cNvPr id="4" name="Slide Number Placeholder 3">
            <a:extLst>
              <a:ext uri="{FF2B5EF4-FFF2-40B4-BE49-F238E27FC236}">
                <a16:creationId xmlns:a16="http://schemas.microsoft.com/office/drawing/2014/main" id="{55CEC76E-CEEA-04E5-3B49-4697EA258DB0}"/>
              </a:ext>
            </a:extLst>
          </p:cNvPr>
          <p:cNvSpPr>
            <a:spLocks noGrp="1"/>
          </p:cNvSpPr>
          <p:nvPr>
            <p:ph type="sldNum" sz="quarter" idx="12"/>
          </p:nvPr>
        </p:nvSpPr>
        <p:spPr/>
        <p:txBody>
          <a:bodyPr/>
          <a:lstStyle/>
          <a:p>
            <a:fld id="{1E02110C-3259-4DA0-B096-CC695DE8AFFF}" type="slidenum">
              <a:rPr lang="en-US" smtClean="0"/>
              <a:pPr/>
              <a:t>6</a:t>
            </a:fld>
            <a:endParaRPr lang="en-US"/>
          </a:p>
        </p:txBody>
      </p:sp>
    </p:spTree>
    <p:extLst>
      <p:ext uri="{BB962C8B-B14F-4D97-AF65-F5344CB8AC3E}">
        <p14:creationId xmlns:p14="http://schemas.microsoft.com/office/powerpoint/2010/main" val="273541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History</a:t>
            </a:r>
          </a:p>
        </p:txBody>
      </p:sp>
      <p:pic>
        <p:nvPicPr>
          <p:cNvPr id="9" name="Content Placeholder 8">
            <a:extLst>
              <a:ext uri="{FF2B5EF4-FFF2-40B4-BE49-F238E27FC236}">
                <a16:creationId xmlns:a16="http://schemas.microsoft.com/office/drawing/2014/main" id="{93E704B3-3809-07EC-456A-B55D2E51265C}"/>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17609"/>
          <a:stretch/>
        </p:blipFill>
        <p:spPr>
          <a:xfrm>
            <a:off x="630720" y="987551"/>
            <a:ext cx="3208960" cy="5114284"/>
          </a:xfrm>
        </p:spPr>
      </p:pic>
      <p:sp>
        <p:nvSpPr>
          <p:cNvPr id="4" name="Content Placeholder 3"/>
          <p:cNvSpPr>
            <a:spLocks noGrp="1"/>
          </p:cNvSpPr>
          <p:nvPr>
            <p:ph sz="half" idx="2"/>
          </p:nvPr>
        </p:nvSpPr>
        <p:spPr>
          <a:xfrm>
            <a:off x="4267200" y="987551"/>
            <a:ext cx="7315200" cy="5138928"/>
          </a:xfrm>
        </p:spPr>
        <p:txBody>
          <a:bodyPr/>
          <a:lstStyle/>
          <a:p>
            <a:pPr marL="0" indent="0">
              <a:buNone/>
            </a:pPr>
            <a:r>
              <a:rPr lang="en-US" sz="3200" dirty="0"/>
              <a:t>Albert Einstein (1879-1955)</a:t>
            </a:r>
          </a:p>
          <a:p>
            <a:r>
              <a:rPr lang="en-US" dirty="0"/>
              <a:t>German-born theoretical physicist</a:t>
            </a:r>
          </a:p>
          <a:p>
            <a:r>
              <a:rPr lang="en-US" dirty="0"/>
              <a:t>Swiss Patent Office</a:t>
            </a:r>
          </a:p>
          <a:p>
            <a:r>
              <a:rPr lang="en-US" dirty="0"/>
              <a:t>Special relativity (1905)</a:t>
            </a:r>
          </a:p>
          <a:p>
            <a:r>
              <a:rPr lang="en-US" dirty="0"/>
              <a:t>General relativity (1915)</a:t>
            </a:r>
          </a:p>
          <a:p>
            <a:r>
              <a:rPr lang="en-US" dirty="0"/>
              <a:t>1921 Nobel Prize in Physics</a:t>
            </a:r>
          </a:p>
          <a:p>
            <a:r>
              <a:rPr lang="en-US" dirty="0"/>
              <a:t>“The letter”</a:t>
            </a:r>
          </a:p>
        </p:txBody>
      </p:sp>
      <p:sp>
        <p:nvSpPr>
          <p:cNvPr id="5" name="Date Placeholder 4"/>
          <p:cNvSpPr>
            <a:spLocks noGrp="1"/>
          </p:cNvSpPr>
          <p:nvPr>
            <p:ph type="dt" sz="half" idx="10"/>
          </p:nvPr>
        </p:nvSpPr>
        <p:spPr/>
        <p:txBody>
          <a:bodyPr/>
          <a:lstStyle/>
          <a:p>
            <a:fld id="{8872575C-287D-4495-B88D-C6E399D7E556}" type="datetime1">
              <a:rPr lang="en-US" smtClean="0"/>
              <a:t>10/2/2023</a:t>
            </a:fld>
            <a:endParaRPr lang="en-US"/>
          </a:p>
        </p:txBody>
      </p:sp>
      <p:sp>
        <p:nvSpPr>
          <p:cNvPr id="6" name="Footer Placeholder 5"/>
          <p:cNvSpPr>
            <a:spLocks noGrp="1"/>
          </p:cNvSpPr>
          <p:nvPr>
            <p:ph type="ftr" sz="quarter" idx="11"/>
          </p:nvPr>
        </p:nvSpPr>
        <p:spPr/>
        <p:txBody>
          <a:bodyPr/>
          <a:lstStyle/>
          <a:p>
            <a:r>
              <a:rPr lang="en-US" dirty="0"/>
              <a:t>Nuclear Fission</a:t>
            </a:r>
          </a:p>
        </p:txBody>
      </p:sp>
      <p:sp>
        <p:nvSpPr>
          <p:cNvPr id="7" name="Slide Number Placeholder 6"/>
          <p:cNvSpPr>
            <a:spLocks noGrp="1"/>
          </p:cNvSpPr>
          <p:nvPr>
            <p:ph type="sldNum" sz="quarter" idx="12"/>
          </p:nvPr>
        </p:nvSpPr>
        <p:spPr/>
        <p:txBody>
          <a:bodyPr/>
          <a:lstStyle/>
          <a:p>
            <a:fld id="{1E02110C-3259-4DA0-B096-CC695DE8AFFF}" type="slidenum">
              <a:rPr lang="en-US" smtClean="0"/>
              <a:pPr/>
              <a:t>7</a:t>
            </a:fld>
            <a:endParaRPr lang="en-US"/>
          </a:p>
        </p:txBody>
      </p:sp>
      <p:sp>
        <p:nvSpPr>
          <p:cNvPr id="10" name="TextBox 9">
            <a:extLst>
              <a:ext uri="{FF2B5EF4-FFF2-40B4-BE49-F238E27FC236}">
                <a16:creationId xmlns:a16="http://schemas.microsoft.com/office/drawing/2014/main" id="{B9031C7A-02F3-769F-EA2F-D5095E549BB2}"/>
              </a:ext>
            </a:extLst>
          </p:cNvPr>
          <p:cNvSpPr txBox="1"/>
          <p:nvPr/>
        </p:nvSpPr>
        <p:spPr>
          <a:xfrm>
            <a:off x="2991371" y="5813595"/>
            <a:ext cx="848309" cy="276999"/>
          </a:xfrm>
          <a:prstGeom prst="rect">
            <a:avLst/>
          </a:prstGeom>
          <a:noFill/>
        </p:spPr>
        <p:txBody>
          <a:bodyPr wrap="none" rtlCol="0">
            <a:spAutoFit/>
          </a:bodyPr>
          <a:lstStyle/>
          <a:p>
            <a:pPr algn="ctr"/>
            <a:r>
              <a:rPr lang="en-US" sz="1200" dirty="0">
                <a:solidFill>
                  <a:schemeClr val="tx1">
                    <a:tint val="75000"/>
                  </a:schemeClr>
                </a:solidFill>
                <a:latin typeface="Arial" panose="020B0604020202020204" pitchFamily="34" charset="0"/>
                <a:cs typeface="Arial" panose="020B0604020202020204" pitchFamily="34" charset="0"/>
              </a:rPr>
              <a:t>Wikipedia</a:t>
            </a:r>
          </a:p>
        </p:txBody>
      </p:sp>
    </p:spTree>
    <p:extLst>
      <p:ext uri="{BB962C8B-B14F-4D97-AF65-F5344CB8AC3E}">
        <p14:creationId xmlns:p14="http://schemas.microsoft.com/office/powerpoint/2010/main" val="1784702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History</a:t>
            </a:r>
          </a:p>
        </p:txBody>
      </p:sp>
      <p:pic>
        <p:nvPicPr>
          <p:cNvPr id="9" name="Content Placeholder 8">
            <a:extLst>
              <a:ext uri="{FF2B5EF4-FFF2-40B4-BE49-F238E27FC236}">
                <a16:creationId xmlns:a16="http://schemas.microsoft.com/office/drawing/2014/main" id="{2FBD206E-C5CC-1785-E90F-A5710DF2DFBE}"/>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7937" r="8725"/>
          <a:stretch/>
        </p:blipFill>
        <p:spPr>
          <a:xfrm>
            <a:off x="609601" y="987552"/>
            <a:ext cx="3200400" cy="5098266"/>
          </a:xfrm>
        </p:spPr>
      </p:pic>
      <p:sp>
        <p:nvSpPr>
          <p:cNvPr id="4" name="Content Placeholder 3"/>
          <p:cNvSpPr>
            <a:spLocks noGrp="1"/>
          </p:cNvSpPr>
          <p:nvPr>
            <p:ph sz="half" idx="2"/>
          </p:nvPr>
        </p:nvSpPr>
        <p:spPr>
          <a:xfrm>
            <a:off x="4267200" y="987551"/>
            <a:ext cx="7315200" cy="5138928"/>
          </a:xfrm>
        </p:spPr>
        <p:txBody>
          <a:bodyPr/>
          <a:lstStyle/>
          <a:p>
            <a:pPr marL="0" indent="0">
              <a:buNone/>
            </a:pPr>
            <a:r>
              <a:rPr lang="en-US" sz="3200" dirty="0"/>
              <a:t>Otto Hahn (1879-1968)</a:t>
            </a:r>
          </a:p>
          <a:p>
            <a:r>
              <a:rPr lang="en-US" dirty="0"/>
              <a:t>German chemist</a:t>
            </a:r>
          </a:p>
          <a:p>
            <a:r>
              <a:rPr lang="en-US" dirty="0"/>
              <a:t>WWI vet</a:t>
            </a:r>
          </a:p>
          <a:p>
            <a:r>
              <a:rPr lang="en-US" dirty="0"/>
              <a:t>Studied isotopes via neutron bombardment of uranium and thorium</a:t>
            </a:r>
          </a:p>
          <a:p>
            <a:r>
              <a:rPr lang="en-US" dirty="0"/>
              <a:t>“The father of nuclear fission”</a:t>
            </a:r>
          </a:p>
          <a:p>
            <a:r>
              <a:rPr lang="en-US" dirty="0"/>
              <a:t>1944 Nobel Prize for Chemistry</a:t>
            </a:r>
          </a:p>
        </p:txBody>
      </p:sp>
      <p:sp>
        <p:nvSpPr>
          <p:cNvPr id="5" name="Date Placeholder 4"/>
          <p:cNvSpPr>
            <a:spLocks noGrp="1"/>
          </p:cNvSpPr>
          <p:nvPr>
            <p:ph type="dt" sz="half" idx="10"/>
          </p:nvPr>
        </p:nvSpPr>
        <p:spPr/>
        <p:txBody>
          <a:bodyPr/>
          <a:lstStyle/>
          <a:p>
            <a:fld id="{8872575C-287D-4495-B88D-C6E399D7E556}" type="datetime1">
              <a:rPr lang="en-US" smtClean="0"/>
              <a:t>10/2/2023</a:t>
            </a:fld>
            <a:endParaRPr lang="en-US"/>
          </a:p>
        </p:txBody>
      </p:sp>
      <p:sp>
        <p:nvSpPr>
          <p:cNvPr id="6" name="Footer Placeholder 5"/>
          <p:cNvSpPr>
            <a:spLocks noGrp="1"/>
          </p:cNvSpPr>
          <p:nvPr>
            <p:ph type="ftr" sz="quarter" idx="11"/>
          </p:nvPr>
        </p:nvSpPr>
        <p:spPr/>
        <p:txBody>
          <a:bodyPr/>
          <a:lstStyle/>
          <a:p>
            <a:r>
              <a:rPr lang="en-US" dirty="0"/>
              <a:t>Nuclear Fission</a:t>
            </a:r>
          </a:p>
        </p:txBody>
      </p:sp>
      <p:sp>
        <p:nvSpPr>
          <p:cNvPr id="7" name="Slide Number Placeholder 6"/>
          <p:cNvSpPr>
            <a:spLocks noGrp="1"/>
          </p:cNvSpPr>
          <p:nvPr>
            <p:ph type="sldNum" sz="quarter" idx="12"/>
          </p:nvPr>
        </p:nvSpPr>
        <p:spPr/>
        <p:txBody>
          <a:bodyPr/>
          <a:lstStyle/>
          <a:p>
            <a:fld id="{1E02110C-3259-4DA0-B096-CC695DE8AFFF}" type="slidenum">
              <a:rPr lang="en-US" smtClean="0"/>
              <a:pPr/>
              <a:t>8</a:t>
            </a:fld>
            <a:endParaRPr lang="en-US"/>
          </a:p>
        </p:txBody>
      </p:sp>
      <p:sp>
        <p:nvSpPr>
          <p:cNvPr id="10" name="TextBox 9">
            <a:extLst>
              <a:ext uri="{FF2B5EF4-FFF2-40B4-BE49-F238E27FC236}">
                <a16:creationId xmlns:a16="http://schemas.microsoft.com/office/drawing/2014/main" id="{A3DC86A3-DBE1-F915-21EC-DD0C25A0837E}"/>
              </a:ext>
            </a:extLst>
          </p:cNvPr>
          <p:cNvSpPr txBox="1"/>
          <p:nvPr/>
        </p:nvSpPr>
        <p:spPr>
          <a:xfrm>
            <a:off x="1422400" y="5731948"/>
            <a:ext cx="848309" cy="276999"/>
          </a:xfrm>
          <a:prstGeom prst="rect">
            <a:avLst/>
          </a:prstGeom>
          <a:noFill/>
        </p:spPr>
        <p:txBody>
          <a:bodyPr wrap="none" rtlCol="0">
            <a:spAutoFit/>
          </a:bodyPr>
          <a:lstStyle/>
          <a:p>
            <a:pPr algn="ctr"/>
            <a:r>
              <a:rPr lang="en-US" sz="1200" dirty="0">
                <a:solidFill>
                  <a:schemeClr val="tx1">
                    <a:tint val="75000"/>
                  </a:schemeClr>
                </a:solidFill>
                <a:latin typeface="Arial" panose="020B0604020202020204" pitchFamily="34" charset="0"/>
                <a:cs typeface="Arial" panose="020B0604020202020204" pitchFamily="34" charset="0"/>
              </a:rPr>
              <a:t>Wikipedia</a:t>
            </a:r>
          </a:p>
        </p:txBody>
      </p:sp>
    </p:spTree>
    <p:extLst>
      <p:ext uri="{BB962C8B-B14F-4D97-AF65-F5344CB8AC3E}">
        <p14:creationId xmlns:p14="http://schemas.microsoft.com/office/powerpoint/2010/main" val="1549154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History</a:t>
            </a:r>
          </a:p>
        </p:txBody>
      </p:sp>
      <p:pic>
        <p:nvPicPr>
          <p:cNvPr id="9" name="Content Placeholder 8">
            <a:extLst>
              <a:ext uri="{FF2B5EF4-FFF2-40B4-BE49-F238E27FC236}">
                <a16:creationId xmlns:a16="http://schemas.microsoft.com/office/drawing/2014/main" id="{E7803710-8D0C-279B-B079-06FA239E493F}"/>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609600" y="1058665"/>
            <a:ext cx="3200400" cy="4996257"/>
          </a:xfrm>
        </p:spPr>
      </p:pic>
      <p:sp>
        <p:nvSpPr>
          <p:cNvPr id="4" name="Content Placeholder 3"/>
          <p:cNvSpPr>
            <a:spLocks noGrp="1"/>
          </p:cNvSpPr>
          <p:nvPr>
            <p:ph sz="half" idx="2"/>
          </p:nvPr>
        </p:nvSpPr>
        <p:spPr>
          <a:xfrm>
            <a:off x="4267200" y="987551"/>
            <a:ext cx="7315200" cy="5138928"/>
          </a:xfrm>
        </p:spPr>
        <p:txBody>
          <a:bodyPr/>
          <a:lstStyle/>
          <a:p>
            <a:pPr marL="0" indent="0">
              <a:buNone/>
            </a:pPr>
            <a:r>
              <a:rPr lang="en-US" sz="3200" dirty="0"/>
              <a:t>Lise Meitner (1878-1968)</a:t>
            </a:r>
          </a:p>
          <a:p>
            <a:r>
              <a:rPr lang="en-US" dirty="0"/>
              <a:t>Austrian-Swedish physicist</a:t>
            </a:r>
          </a:p>
          <a:p>
            <a:r>
              <a:rPr lang="en-US" dirty="0"/>
              <a:t>Experimented with radioactive decay:</a:t>
            </a:r>
            <a:br>
              <a:rPr lang="en-US" dirty="0"/>
            </a:br>
            <a:r>
              <a:rPr lang="en-US" dirty="0"/>
              <a:t>“transmutation” to new elements</a:t>
            </a:r>
          </a:p>
          <a:p>
            <a:r>
              <a:rPr lang="en-US" dirty="0"/>
              <a:t>Deduced fission of uranium</a:t>
            </a:r>
          </a:p>
          <a:p>
            <a:r>
              <a:rPr lang="en-US" dirty="0"/>
              <a:t>Nominated for Nobel Prize in physics and chemistry 49 times</a:t>
            </a:r>
          </a:p>
        </p:txBody>
      </p:sp>
      <p:sp>
        <p:nvSpPr>
          <p:cNvPr id="5" name="Date Placeholder 4"/>
          <p:cNvSpPr>
            <a:spLocks noGrp="1"/>
          </p:cNvSpPr>
          <p:nvPr>
            <p:ph type="dt" sz="half" idx="10"/>
          </p:nvPr>
        </p:nvSpPr>
        <p:spPr/>
        <p:txBody>
          <a:bodyPr/>
          <a:lstStyle/>
          <a:p>
            <a:fld id="{8872575C-287D-4495-B88D-C6E399D7E556}" type="datetime1">
              <a:rPr lang="en-US" smtClean="0"/>
              <a:t>10/2/2023</a:t>
            </a:fld>
            <a:endParaRPr lang="en-US"/>
          </a:p>
        </p:txBody>
      </p:sp>
      <p:sp>
        <p:nvSpPr>
          <p:cNvPr id="6" name="Footer Placeholder 5"/>
          <p:cNvSpPr>
            <a:spLocks noGrp="1"/>
          </p:cNvSpPr>
          <p:nvPr>
            <p:ph type="ftr" sz="quarter" idx="11"/>
          </p:nvPr>
        </p:nvSpPr>
        <p:spPr/>
        <p:txBody>
          <a:bodyPr/>
          <a:lstStyle/>
          <a:p>
            <a:r>
              <a:rPr lang="en-US" dirty="0"/>
              <a:t>Nuclear Fission</a:t>
            </a:r>
          </a:p>
        </p:txBody>
      </p:sp>
      <p:sp>
        <p:nvSpPr>
          <p:cNvPr id="7" name="Slide Number Placeholder 6"/>
          <p:cNvSpPr>
            <a:spLocks noGrp="1"/>
          </p:cNvSpPr>
          <p:nvPr>
            <p:ph type="sldNum" sz="quarter" idx="12"/>
          </p:nvPr>
        </p:nvSpPr>
        <p:spPr/>
        <p:txBody>
          <a:bodyPr/>
          <a:lstStyle/>
          <a:p>
            <a:fld id="{1E02110C-3259-4DA0-B096-CC695DE8AFFF}" type="slidenum">
              <a:rPr lang="en-US" smtClean="0"/>
              <a:pPr/>
              <a:t>9</a:t>
            </a:fld>
            <a:endParaRPr lang="en-US"/>
          </a:p>
        </p:txBody>
      </p:sp>
      <p:sp>
        <p:nvSpPr>
          <p:cNvPr id="3" name="TextBox 2">
            <a:extLst>
              <a:ext uri="{FF2B5EF4-FFF2-40B4-BE49-F238E27FC236}">
                <a16:creationId xmlns:a16="http://schemas.microsoft.com/office/drawing/2014/main" id="{6577D503-27A4-E6C4-544D-DB61C728490E}"/>
              </a:ext>
            </a:extLst>
          </p:cNvPr>
          <p:cNvSpPr txBox="1"/>
          <p:nvPr/>
        </p:nvSpPr>
        <p:spPr>
          <a:xfrm>
            <a:off x="609600" y="5777923"/>
            <a:ext cx="848309" cy="276999"/>
          </a:xfrm>
          <a:prstGeom prst="rect">
            <a:avLst/>
          </a:prstGeom>
          <a:noFill/>
        </p:spPr>
        <p:txBody>
          <a:bodyPr wrap="none" rtlCol="0">
            <a:spAutoFit/>
          </a:bodyPr>
          <a:lstStyle/>
          <a:p>
            <a:pPr algn="ctr"/>
            <a:r>
              <a:rPr lang="en-US" sz="1200" dirty="0">
                <a:solidFill>
                  <a:schemeClr val="tx1">
                    <a:tint val="75000"/>
                  </a:schemeClr>
                </a:solidFill>
                <a:latin typeface="Arial" panose="020B0604020202020204" pitchFamily="34" charset="0"/>
                <a:cs typeface="Arial" panose="020B0604020202020204" pitchFamily="34" charset="0"/>
              </a:rPr>
              <a:t>Wikipedia</a:t>
            </a:r>
          </a:p>
        </p:txBody>
      </p:sp>
    </p:spTree>
    <p:extLst>
      <p:ext uri="{BB962C8B-B14F-4D97-AF65-F5344CB8AC3E}">
        <p14:creationId xmlns:p14="http://schemas.microsoft.com/office/powerpoint/2010/main" val="1239368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 id="{9E93F6FC-353F-4954-AEFE-46F5F39F59F8}" vid="{309AA446-DC43-4481-A885-73A6C7D710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Blue Graph Paper Background Teaching Widescreen</Template>
  <TotalTime>2159</TotalTime>
  <Words>3462</Words>
  <Application>Microsoft Office PowerPoint</Application>
  <PresentationFormat>Widescreen</PresentationFormat>
  <Paragraphs>306</Paragraphs>
  <Slides>22</Slides>
  <Notes>15</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9" baseType="lpstr">
      <vt:lpstr>Arial</vt:lpstr>
      <vt:lpstr>Calibri</vt:lpstr>
      <vt:lpstr>Cambria Math</vt:lpstr>
      <vt:lpstr>Symbol</vt:lpstr>
      <vt:lpstr>Times New Roman</vt:lpstr>
      <vt:lpstr>Office Theme</vt:lpstr>
      <vt:lpstr>Equation</vt:lpstr>
      <vt:lpstr>Happy 75th Birthday, Naval Reactors!</vt:lpstr>
      <vt:lpstr>Warm Up</vt:lpstr>
      <vt:lpstr>Nuclear Fission</vt:lpstr>
      <vt:lpstr>Agenda</vt:lpstr>
      <vt:lpstr>Objectives</vt:lpstr>
      <vt:lpstr>PowerPoint Presentation</vt:lpstr>
      <vt:lpstr>The History</vt:lpstr>
      <vt:lpstr>The History</vt:lpstr>
      <vt:lpstr>The History</vt:lpstr>
      <vt:lpstr>The Power of Fission</vt:lpstr>
      <vt:lpstr>Fissile vs. Fissionable</vt:lpstr>
      <vt:lpstr>What is “Critical?”</vt:lpstr>
      <vt:lpstr>Mechanism</vt:lpstr>
      <vt:lpstr>Mechanism</vt:lpstr>
      <vt:lpstr>Mechanism</vt:lpstr>
      <vt:lpstr>Mechanism</vt:lpstr>
      <vt:lpstr>Mechanism</vt:lpstr>
      <vt:lpstr>Mechanism</vt:lpstr>
      <vt:lpstr>Questions</vt:lpstr>
      <vt:lpstr>Objectives</vt:lpstr>
      <vt:lpstr>Assessment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Fission</dc:title>
  <dc:creator>Douglas Nekrasz</dc:creator>
  <cp:lastModifiedBy>Douglas Nekrasz</cp:lastModifiedBy>
  <cp:revision>34</cp:revision>
  <dcterms:created xsi:type="dcterms:W3CDTF">2023-08-01T13:02:01Z</dcterms:created>
  <dcterms:modified xsi:type="dcterms:W3CDTF">2023-10-02T18:04:39Z</dcterms:modified>
</cp:coreProperties>
</file>